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3" r:id="rId14"/>
    <p:sldId id="274"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libri (MS)" panose="020B0604020202020204" charset="0"/>
      <p:regular r:id="rId21"/>
    </p:embeddedFont>
    <p:embeddedFont>
      <p:font typeface="Calibri (MS) Bold" panose="020B0604020202020204" charset="0"/>
      <p:regular r:id="rId22"/>
    </p:embeddedFont>
    <p:embeddedFont>
      <p:font typeface="Dancing Script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4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MinIO có khả năng duy trì sự khả dụng cao do sử dụng erasure coding để sao lưu toàn bộ hoặc một phần của dữ liệu vào các node khác trong pool deployment. Nếu có node yếu hoặc không hoạt động được, node khác sẽ chịu trách nhiệm xử lý các yêu cầu từ client. Ngoài ra, MinIO cũng hỗ trợ backup and restore để khôi phục lại dữ liệu từ backup storage.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MinIO có khả năng duy trì sự khả dụng cao do sử dụng erasure coding để sao lưu toàn bộ hoặc một phần của dữ liệu vào các node khác trong pool deployment. Nếu có node yếu hoặc không hoạt động được, node khác sẽ chịu trách nhiệm xử lý các yêu cầu từ client. Ngoài ra, MinIO cũng hỗ trợ backup and restore để khôi phục lại dữ liệu từ backup storage.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MinIO có tính bảo mật cao do sử dụng encryption để mã hóa toàn bộ hoặc một phần của dữ liệu khi gửi qua network. Encryption được thực hiện bởi client hoặc server theo yêu cầu của client. Ngoài ra, MinIO cũng hỗ trợ authentication và authorization để kiểm soát quyền truy cập vào server và bucket. MinIO còn có tường lửa bảo vệ giữa server và client.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MinIO có tính linh hoạt cao do sử dụng namespace để phân biệt giữa các bucket con trong pool deployment. Namespace giúp người dùng có thể quản lý được không gian lưu trữ riêng biệt cho từng ứng dụng hoặc nhóm người dùng. Ngoài ra, MinIO cũng hỗ trợ replication để sao chép lại toàn bộ hoặc một phần của bucket sang bucket khác trong pool deployment hoặc sang remote storage.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6.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hyperlink" Target="https://drive.google.com/drive/folders/1xtAsJiyDr_8BaddEzrTnZ6lzgpVkSodP?usp=sharing" TargetMode="External"/><Relationship Id="rId5" Type="http://schemas.openxmlformats.org/officeDocument/2006/relationships/image" Target="../media/image48.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35.png"/><Relationship Id="rId3" Type="http://schemas.openxmlformats.org/officeDocument/2006/relationships/image" Target="../media/image52.png"/><Relationship Id="rId7" Type="http://schemas.openxmlformats.org/officeDocument/2006/relationships/image" Target="../media/image17.png"/><Relationship Id="rId12"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37.png"/><Relationship Id="rId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53.svg"/><Relationship Id="rId9" Type="http://schemas.openxmlformats.org/officeDocument/2006/relationships/image" Target="../media/image48.png"/><Relationship Id="rId14"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3.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gif"/><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gif"/><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gif"/></Relationships>
</file>

<file path=ppt/slides/_rels/slide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image" Target="../media/image1.png"/><Relationship Id="rId16"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5.png"/><Relationship Id="rId10" Type="http://schemas.openxmlformats.org/officeDocument/2006/relationships/image" Target="../media/image16.svg"/><Relationship Id="rId4" Type="http://schemas.openxmlformats.org/officeDocument/2006/relationships/image" Target="../media/image26.svg"/><Relationship Id="rId9" Type="http://schemas.openxmlformats.org/officeDocument/2006/relationships/image" Target="../media/image15.png"/><Relationship Id="rId14" Type="http://schemas.openxmlformats.org/officeDocument/2006/relationships/image" Target="../media/image34.svg"/></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34.svg"/><Relationship Id="rId4" Type="http://schemas.openxmlformats.org/officeDocument/2006/relationships/image" Target="../media/image32.sv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2.sv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826193" y="849492"/>
            <a:ext cx="16635614" cy="6340730"/>
            <a:chOff x="0" y="0"/>
            <a:chExt cx="22180819" cy="8454306"/>
          </a:xfrm>
        </p:grpSpPr>
        <p:sp>
          <p:nvSpPr>
            <p:cNvPr id="4" name="Freeform 4"/>
            <p:cNvSpPr/>
            <p:nvPr/>
          </p:nvSpPr>
          <p:spPr>
            <a:xfrm>
              <a:off x="218399" y="218399"/>
              <a:ext cx="21962420" cy="8235908"/>
            </a:xfrm>
            <a:custGeom>
              <a:avLst/>
              <a:gdLst/>
              <a:ahLst/>
              <a:cxnLst/>
              <a:rect l="l" t="t" r="r" b="b"/>
              <a:pathLst>
                <a:path w="21962420" h="8235908">
                  <a:moveTo>
                    <a:pt x="0" y="0"/>
                  </a:moveTo>
                  <a:lnTo>
                    <a:pt x="21962420" y="0"/>
                  </a:lnTo>
                  <a:lnTo>
                    <a:pt x="21962420" y="8235907"/>
                  </a:lnTo>
                  <a:lnTo>
                    <a:pt x="0" y="82359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0" y="0"/>
              <a:ext cx="21962420" cy="8235908"/>
            </a:xfrm>
            <a:custGeom>
              <a:avLst/>
              <a:gdLst/>
              <a:ahLst/>
              <a:cxnLst/>
              <a:rect l="l" t="t" r="r" b="b"/>
              <a:pathLst>
                <a:path w="21962420" h="8235908">
                  <a:moveTo>
                    <a:pt x="0" y="0"/>
                  </a:moveTo>
                  <a:lnTo>
                    <a:pt x="21962420" y="0"/>
                  </a:lnTo>
                  <a:lnTo>
                    <a:pt x="21962420" y="8235908"/>
                  </a:lnTo>
                  <a:lnTo>
                    <a:pt x="0" y="82359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6" name="Freeform 6"/>
          <p:cNvSpPr/>
          <p:nvPr/>
        </p:nvSpPr>
        <p:spPr>
          <a:xfrm rot="1280600">
            <a:off x="-2095788" y="7351783"/>
            <a:ext cx="6248976" cy="3442617"/>
          </a:xfrm>
          <a:custGeom>
            <a:avLst/>
            <a:gdLst/>
            <a:ahLst/>
            <a:cxnLst/>
            <a:rect l="l" t="t" r="r" b="b"/>
            <a:pathLst>
              <a:path w="6248976" h="3442617">
                <a:moveTo>
                  <a:pt x="0" y="0"/>
                </a:moveTo>
                <a:lnTo>
                  <a:pt x="6248976" y="0"/>
                </a:lnTo>
                <a:lnTo>
                  <a:pt x="6248976" y="3442618"/>
                </a:lnTo>
                <a:lnTo>
                  <a:pt x="0" y="34426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935593">
            <a:off x="13604796" y="-974843"/>
            <a:ext cx="6158232" cy="3392626"/>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4540783" y="5143500"/>
            <a:ext cx="3066163" cy="3509199"/>
          </a:xfrm>
          <a:custGeom>
            <a:avLst/>
            <a:gdLst/>
            <a:ahLst/>
            <a:cxnLst/>
            <a:rect l="l" t="t" r="r" b="b"/>
            <a:pathLst>
              <a:path w="3066163" h="3509199">
                <a:moveTo>
                  <a:pt x="0" y="0"/>
                </a:moveTo>
                <a:lnTo>
                  <a:pt x="3066163" y="0"/>
                </a:lnTo>
                <a:lnTo>
                  <a:pt x="3066163" y="3509199"/>
                </a:lnTo>
                <a:lnTo>
                  <a:pt x="0" y="3509199"/>
                </a:lnTo>
                <a:lnTo>
                  <a:pt x="0" y="0"/>
                </a:lnTo>
                <a:close/>
              </a:path>
            </a:pathLst>
          </a:custGeom>
          <a:blipFill>
            <a:blip r:embed="rId11"/>
            <a:stretch>
              <a:fillRect/>
            </a:stretch>
          </a:blipFill>
        </p:spPr>
        <p:txBody>
          <a:bodyPr/>
          <a:lstStyle/>
          <a:p>
            <a:endParaRPr lang="en-US"/>
          </a:p>
        </p:txBody>
      </p:sp>
      <p:sp>
        <p:nvSpPr>
          <p:cNvPr id="9" name="TextBox 9"/>
          <p:cNvSpPr txBox="1"/>
          <p:nvPr/>
        </p:nvSpPr>
        <p:spPr>
          <a:xfrm>
            <a:off x="6031958" y="2151473"/>
            <a:ext cx="6224085" cy="2066925"/>
          </a:xfrm>
          <a:prstGeom prst="rect">
            <a:avLst/>
          </a:prstGeom>
        </p:spPr>
        <p:txBody>
          <a:bodyPr lIns="0" tIns="0" rIns="0" bIns="0" rtlCol="0" anchor="t">
            <a:spAutoFit/>
          </a:bodyPr>
          <a:lstStyle/>
          <a:p>
            <a:pPr marL="0" lvl="0" indent="0" algn="ctr">
              <a:lnSpc>
                <a:spcPts val="16800"/>
              </a:lnSpc>
              <a:spcBef>
                <a:spcPct val="0"/>
              </a:spcBef>
            </a:pPr>
            <a:r>
              <a:rPr lang="en-US" sz="12000">
                <a:solidFill>
                  <a:srgbClr val="000000"/>
                </a:solidFill>
                <a:latin typeface="Dancing Script Bold"/>
              </a:rPr>
              <a:t>MinIO</a:t>
            </a:r>
          </a:p>
        </p:txBody>
      </p:sp>
      <p:sp>
        <p:nvSpPr>
          <p:cNvPr id="10" name="Freeform 10"/>
          <p:cNvSpPr/>
          <p:nvPr/>
        </p:nvSpPr>
        <p:spPr>
          <a:xfrm>
            <a:off x="6538413" y="4019857"/>
            <a:ext cx="4809948" cy="577194"/>
          </a:xfrm>
          <a:custGeom>
            <a:avLst/>
            <a:gdLst/>
            <a:ahLst/>
            <a:cxnLst/>
            <a:rect l="l" t="t" r="r" b="b"/>
            <a:pathLst>
              <a:path w="4809948" h="577194">
                <a:moveTo>
                  <a:pt x="0" y="0"/>
                </a:moveTo>
                <a:lnTo>
                  <a:pt x="4809948" y="0"/>
                </a:lnTo>
                <a:lnTo>
                  <a:pt x="4809948" y="577194"/>
                </a:lnTo>
                <a:lnTo>
                  <a:pt x="0" y="5771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3066163" y="1100541"/>
            <a:ext cx="12155674" cy="958851"/>
          </a:xfrm>
          <a:prstGeom prst="rect">
            <a:avLst/>
          </a:prstGeom>
        </p:spPr>
        <p:txBody>
          <a:bodyPr lIns="0" tIns="0" rIns="0" bIns="0" rtlCol="0" anchor="t">
            <a:spAutoFit/>
          </a:bodyPr>
          <a:lstStyle/>
          <a:p>
            <a:pPr algn="ctr">
              <a:lnSpc>
                <a:spcPts val="6999"/>
              </a:lnSpc>
            </a:pPr>
            <a:r>
              <a:rPr lang="en-US" sz="4999" spc="-49">
                <a:solidFill>
                  <a:srgbClr val="000000"/>
                </a:solidFill>
                <a:latin typeface="Calibri (MS) Bold"/>
              </a:rPr>
              <a:t> NT132.O11.ANTN - BÁO CÁO ĐỒ ÁN CUỐI KỲ</a:t>
            </a:r>
          </a:p>
        </p:txBody>
      </p:sp>
      <p:sp>
        <p:nvSpPr>
          <p:cNvPr id="12" name="TextBox 12"/>
          <p:cNvSpPr txBox="1"/>
          <p:nvPr/>
        </p:nvSpPr>
        <p:spPr>
          <a:xfrm>
            <a:off x="3747217" y="4730401"/>
            <a:ext cx="10793566" cy="1844676"/>
          </a:xfrm>
          <a:prstGeom prst="rect">
            <a:avLst/>
          </a:prstGeom>
        </p:spPr>
        <p:txBody>
          <a:bodyPr lIns="0" tIns="0" rIns="0" bIns="0" rtlCol="0" anchor="t">
            <a:spAutoFit/>
          </a:bodyPr>
          <a:lstStyle/>
          <a:p>
            <a:pPr marL="0" lvl="0" indent="0" algn="ctr">
              <a:lnSpc>
                <a:spcPts val="6999"/>
              </a:lnSpc>
              <a:spcBef>
                <a:spcPct val="0"/>
              </a:spcBef>
            </a:pPr>
            <a:r>
              <a:rPr lang="en-US" sz="4999">
                <a:solidFill>
                  <a:srgbClr val="000000"/>
                </a:solidFill>
                <a:latin typeface="Calibri (MS) Bold"/>
              </a:rPr>
              <a:t>TÌM HIỂU VÀ TRIỂN KHAI HỆ THỐNG S3 VỚI TÍNH SẴN SÀNG CAO </a:t>
            </a:r>
          </a:p>
        </p:txBody>
      </p:sp>
      <p:grpSp>
        <p:nvGrpSpPr>
          <p:cNvPr id="13" name="Group 13"/>
          <p:cNvGrpSpPr/>
          <p:nvPr/>
        </p:nvGrpSpPr>
        <p:grpSpPr>
          <a:xfrm>
            <a:off x="3530329" y="7523597"/>
            <a:ext cx="11227342" cy="1913911"/>
            <a:chOff x="0" y="0"/>
            <a:chExt cx="14969790" cy="2551881"/>
          </a:xfrm>
        </p:grpSpPr>
        <p:grpSp>
          <p:nvGrpSpPr>
            <p:cNvPr id="14" name="Group 14"/>
            <p:cNvGrpSpPr/>
            <p:nvPr/>
          </p:nvGrpSpPr>
          <p:grpSpPr>
            <a:xfrm>
              <a:off x="0" y="0"/>
              <a:ext cx="14969790" cy="2551881"/>
              <a:chOff x="0" y="0"/>
              <a:chExt cx="4037868" cy="688330"/>
            </a:xfrm>
          </p:grpSpPr>
          <p:sp>
            <p:nvSpPr>
              <p:cNvPr id="15" name="Freeform 15"/>
              <p:cNvSpPr/>
              <p:nvPr/>
            </p:nvSpPr>
            <p:spPr>
              <a:xfrm>
                <a:off x="0" y="0"/>
                <a:ext cx="4037868" cy="688330"/>
              </a:xfrm>
              <a:custGeom>
                <a:avLst/>
                <a:gdLst/>
                <a:ahLst/>
                <a:cxnLst/>
                <a:rect l="l" t="t" r="r" b="b"/>
                <a:pathLst>
                  <a:path w="4037868" h="688330">
                    <a:moveTo>
                      <a:pt x="23445" y="0"/>
                    </a:moveTo>
                    <a:lnTo>
                      <a:pt x="4014423" y="0"/>
                    </a:lnTo>
                    <a:cubicBezTo>
                      <a:pt x="4027371" y="0"/>
                      <a:pt x="4037868" y="10497"/>
                      <a:pt x="4037868" y="23445"/>
                    </a:cubicBezTo>
                    <a:lnTo>
                      <a:pt x="4037868" y="664885"/>
                    </a:lnTo>
                    <a:cubicBezTo>
                      <a:pt x="4037868" y="671103"/>
                      <a:pt x="4035398" y="677066"/>
                      <a:pt x="4031001" y="681463"/>
                    </a:cubicBezTo>
                    <a:cubicBezTo>
                      <a:pt x="4026604" y="685860"/>
                      <a:pt x="4020641" y="688330"/>
                      <a:pt x="4014423" y="688330"/>
                    </a:cubicBezTo>
                    <a:lnTo>
                      <a:pt x="23445" y="688330"/>
                    </a:lnTo>
                    <a:cubicBezTo>
                      <a:pt x="17227" y="688330"/>
                      <a:pt x="11264" y="685860"/>
                      <a:pt x="6867" y="681463"/>
                    </a:cubicBezTo>
                    <a:cubicBezTo>
                      <a:pt x="2470" y="677066"/>
                      <a:pt x="0" y="671103"/>
                      <a:pt x="0" y="664885"/>
                    </a:cubicBezTo>
                    <a:lnTo>
                      <a:pt x="0" y="23445"/>
                    </a:lnTo>
                    <a:cubicBezTo>
                      <a:pt x="0" y="17227"/>
                      <a:pt x="2470" y="11264"/>
                      <a:pt x="6867" y="6867"/>
                    </a:cubicBezTo>
                    <a:cubicBezTo>
                      <a:pt x="11264" y="2470"/>
                      <a:pt x="17227" y="0"/>
                      <a:pt x="23445" y="0"/>
                    </a:cubicBezTo>
                    <a:close/>
                  </a:path>
                </a:pathLst>
              </a:custGeom>
              <a:solidFill>
                <a:srgbClr val="FFFEF7"/>
              </a:solidFill>
              <a:ln w="47625" cap="rnd">
                <a:solidFill>
                  <a:srgbClr val="000000"/>
                </a:solidFill>
                <a:prstDash val="solid"/>
                <a:round/>
              </a:ln>
            </p:spPr>
            <p:txBody>
              <a:bodyPr/>
              <a:lstStyle/>
              <a:p>
                <a:endParaRPr lang="en-US"/>
              </a:p>
            </p:txBody>
          </p:sp>
          <p:sp>
            <p:nvSpPr>
              <p:cNvPr id="16" name="TextBox 16"/>
              <p:cNvSpPr txBox="1"/>
              <p:nvPr/>
            </p:nvSpPr>
            <p:spPr>
              <a:xfrm>
                <a:off x="0" y="-28575"/>
                <a:ext cx="4037868" cy="716905"/>
              </a:xfrm>
              <a:prstGeom prst="rect">
                <a:avLst/>
              </a:prstGeom>
            </p:spPr>
            <p:txBody>
              <a:bodyPr lIns="0" tIns="0" rIns="0" bIns="0" rtlCol="0" anchor="ctr"/>
              <a:lstStyle/>
              <a:p>
                <a:pPr marL="0" lvl="0" indent="0" algn="ctr">
                  <a:lnSpc>
                    <a:spcPts val="700"/>
                  </a:lnSpc>
                  <a:spcBef>
                    <a:spcPct val="0"/>
                  </a:spcBef>
                </a:pPr>
                <a:endParaRPr/>
              </a:p>
            </p:txBody>
          </p:sp>
        </p:grpSp>
        <p:grpSp>
          <p:nvGrpSpPr>
            <p:cNvPr id="17" name="Group 17"/>
            <p:cNvGrpSpPr/>
            <p:nvPr/>
          </p:nvGrpSpPr>
          <p:grpSpPr>
            <a:xfrm>
              <a:off x="5555986" y="238944"/>
              <a:ext cx="65346" cy="2073994"/>
              <a:chOff x="0" y="0"/>
              <a:chExt cx="12908" cy="409678"/>
            </a:xfrm>
          </p:grpSpPr>
          <p:sp>
            <p:nvSpPr>
              <p:cNvPr id="18" name="Freeform 18"/>
              <p:cNvSpPr/>
              <p:nvPr/>
            </p:nvSpPr>
            <p:spPr>
              <a:xfrm>
                <a:off x="0" y="0"/>
                <a:ext cx="12908" cy="409678"/>
              </a:xfrm>
              <a:custGeom>
                <a:avLst/>
                <a:gdLst/>
                <a:ahLst/>
                <a:cxnLst/>
                <a:rect l="l" t="t" r="r" b="b"/>
                <a:pathLst>
                  <a:path w="12908" h="409678">
                    <a:moveTo>
                      <a:pt x="0" y="0"/>
                    </a:moveTo>
                    <a:lnTo>
                      <a:pt x="12908" y="0"/>
                    </a:lnTo>
                    <a:lnTo>
                      <a:pt x="12908" y="409678"/>
                    </a:lnTo>
                    <a:lnTo>
                      <a:pt x="0" y="409678"/>
                    </a:lnTo>
                    <a:close/>
                  </a:path>
                </a:pathLst>
              </a:custGeom>
              <a:solidFill>
                <a:srgbClr val="000000"/>
              </a:solidFill>
            </p:spPr>
            <p:txBody>
              <a:bodyPr/>
              <a:lstStyle/>
              <a:p>
                <a:endParaRPr lang="en-US"/>
              </a:p>
            </p:txBody>
          </p:sp>
          <p:sp>
            <p:nvSpPr>
              <p:cNvPr id="19" name="TextBox 19"/>
              <p:cNvSpPr txBox="1"/>
              <p:nvPr/>
            </p:nvSpPr>
            <p:spPr>
              <a:xfrm>
                <a:off x="0" y="-47625"/>
                <a:ext cx="12908" cy="457303"/>
              </a:xfrm>
              <a:prstGeom prst="rect">
                <a:avLst/>
              </a:prstGeom>
            </p:spPr>
            <p:txBody>
              <a:bodyPr lIns="50800" tIns="50800" rIns="50800" bIns="50800" rtlCol="0" anchor="ctr"/>
              <a:lstStyle/>
              <a:p>
                <a:pPr algn="ctr">
                  <a:lnSpc>
                    <a:spcPts val="2111"/>
                  </a:lnSpc>
                </a:pPr>
                <a:endParaRPr/>
              </a:p>
            </p:txBody>
          </p:sp>
        </p:grpSp>
        <p:sp>
          <p:nvSpPr>
            <p:cNvPr id="20" name="TextBox 20"/>
            <p:cNvSpPr txBox="1"/>
            <p:nvPr/>
          </p:nvSpPr>
          <p:spPr>
            <a:xfrm>
              <a:off x="6301298" y="-45918"/>
              <a:ext cx="7995983" cy="2500842"/>
            </a:xfrm>
            <a:prstGeom prst="rect">
              <a:avLst/>
            </a:prstGeom>
          </p:spPr>
          <p:txBody>
            <a:bodyPr lIns="0" tIns="0" rIns="0" bIns="0" rtlCol="0" anchor="t">
              <a:spAutoFit/>
            </a:bodyPr>
            <a:lstStyle/>
            <a:p>
              <a:pPr>
                <a:lnSpc>
                  <a:spcPts val="4900"/>
                </a:lnSpc>
                <a:spcBef>
                  <a:spcPct val="0"/>
                </a:spcBef>
              </a:pPr>
              <a:r>
                <a:rPr lang="en-US" sz="3500" b="1">
                  <a:solidFill>
                    <a:srgbClr val="000000"/>
                  </a:solidFill>
                  <a:latin typeface="Calibri (MS) Semi-Bold"/>
                </a:rPr>
                <a:t>21522056 - Hà Thị Thu Hiền</a:t>
              </a:r>
            </a:p>
            <a:p>
              <a:pPr>
                <a:lnSpc>
                  <a:spcPts val="4900"/>
                </a:lnSpc>
                <a:spcBef>
                  <a:spcPct val="0"/>
                </a:spcBef>
              </a:pPr>
              <a:r>
                <a:rPr lang="en-US" sz="3500" b="1">
                  <a:solidFill>
                    <a:srgbClr val="000000"/>
                  </a:solidFill>
                  <a:latin typeface="Calibri (MS) Semi-Bold"/>
                </a:rPr>
                <a:t>21522641 - Phạm Ngọc Thơ</a:t>
              </a:r>
            </a:p>
            <a:p>
              <a:pPr>
                <a:lnSpc>
                  <a:spcPts val="4900"/>
                </a:lnSpc>
                <a:spcBef>
                  <a:spcPct val="0"/>
                </a:spcBef>
              </a:pPr>
              <a:r>
                <a:rPr lang="en-US" sz="3500" b="1">
                  <a:solidFill>
                    <a:srgbClr val="000000"/>
                  </a:solidFill>
                  <a:latin typeface="Calibri (MS) Semi-Bold"/>
                </a:rPr>
                <a:t>21521248 - Nguyễn Ngọc Nhung</a:t>
              </a:r>
            </a:p>
          </p:txBody>
        </p:sp>
        <p:sp>
          <p:nvSpPr>
            <p:cNvPr id="21" name="TextBox 21"/>
            <p:cNvSpPr txBox="1"/>
            <p:nvPr/>
          </p:nvSpPr>
          <p:spPr>
            <a:xfrm>
              <a:off x="936189" y="570032"/>
              <a:ext cx="3721595" cy="1211793"/>
            </a:xfrm>
            <a:prstGeom prst="rect">
              <a:avLst/>
            </a:prstGeom>
          </p:spPr>
          <p:txBody>
            <a:bodyPr lIns="0" tIns="0" rIns="0" bIns="0" rtlCol="0" anchor="t">
              <a:spAutoFit/>
            </a:bodyPr>
            <a:lstStyle/>
            <a:p>
              <a:pPr marL="0" lvl="0" indent="0" algn="ctr">
                <a:lnSpc>
                  <a:spcPts val="6999"/>
                </a:lnSpc>
                <a:spcBef>
                  <a:spcPct val="0"/>
                </a:spcBef>
              </a:pPr>
              <a:r>
                <a:rPr lang="en-US" sz="4999">
                  <a:solidFill>
                    <a:srgbClr val="000000"/>
                  </a:solidFill>
                  <a:latin typeface="Calibri (MS) Bold"/>
                </a:rPr>
                <a:t>GROUP 3</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7104" y="5491540"/>
            <a:ext cx="16393792" cy="3766760"/>
          </a:xfrm>
          <a:custGeom>
            <a:avLst/>
            <a:gdLst/>
            <a:ahLst/>
            <a:cxnLst/>
            <a:rect l="l" t="t" r="r" b="b"/>
            <a:pathLst>
              <a:path w="16393792" h="3766760">
                <a:moveTo>
                  <a:pt x="0" y="0"/>
                </a:moveTo>
                <a:lnTo>
                  <a:pt x="16393792" y="0"/>
                </a:lnTo>
                <a:lnTo>
                  <a:pt x="16393792" y="3766760"/>
                </a:lnTo>
                <a:lnTo>
                  <a:pt x="0" y="376676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3197993" y="2472800"/>
            <a:ext cx="4754081" cy="589777"/>
          </a:xfrm>
          <a:prstGeom prst="rect">
            <a:avLst/>
          </a:prstGeom>
        </p:spPr>
        <p:txBody>
          <a:bodyPr lIns="0" tIns="0" rIns="0" bIns="0" rtlCol="0" anchor="t">
            <a:spAutoFit/>
          </a:bodyPr>
          <a:lstStyle/>
          <a:p>
            <a:pPr algn="just">
              <a:lnSpc>
                <a:spcPts val="4900"/>
              </a:lnSpc>
              <a:spcBef>
                <a:spcPct val="0"/>
              </a:spcBef>
            </a:pPr>
            <a:r>
              <a:rPr lang="en-US" sz="3500" b="1" strike="noStrike">
                <a:solidFill>
                  <a:srgbClr val="000000"/>
                </a:solidFill>
                <a:latin typeface="Calibri (MS) Semi-Bold"/>
              </a:rPr>
              <a:t>Network Encryption (TLS)</a:t>
            </a:r>
          </a:p>
        </p:txBody>
      </p:sp>
      <p:grpSp>
        <p:nvGrpSpPr>
          <p:cNvPr id="4" name="Group 4"/>
          <p:cNvGrpSpPr/>
          <p:nvPr/>
        </p:nvGrpSpPr>
        <p:grpSpPr>
          <a:xfrm>
            <a:off x="4340768" y="503524"/>
            <a:ext cx="9606464" cy="1050351"/>
            <a:chOff x="0" y="0"/>
            <a:chExt cx="4374139" cy="478259"/>
          </a:xfrm>
        </p:grpSpPr>
        <p:sp>
          <p:nvSpPr>
            <p:cNvPr id="5" name="Freeform 5"/>
            <p:cNvSpPr/>
            <p:nvPr/>
          </p:nvSpPr>
          <p:spPr>
            <a:xfrm>
              <a:off x="0" y="0"/>
              <a:ext cx="4374138" cy="478259"/>
            </a:xfrm>
            <a:custGeom>
              <a:avLst/>
              <a:gdLst/>
              <a:ahLst/>
              <a:cxnLst/>
              <a:rect l="l" t="t" r="r" b="b"/>
              <a:pathLst>
                <a:path w="4374138" h="478259">
                  <a:moveTo>
                    <a:pt x="27401" y="0"/>
                  </a:moveTo>
                  <a:lnTo>
                    <a:pt x="4346737" y="0"/>
                  </a:lnTo>
                  <a:cubicBezTo>
                    <a:pt x="4361871" y="0"/>
                    <a:pt x="4374138" y="12268"/>
                    <a:pt x="4374138" y="27401"/>
                  </a:cubicBezTo>
                  <a:lnTo>
                    <a:pt x="4374138" y="450858"/>
                  </a:lnTo>
                  <a:cubicBezTo>
                    <a:pt x="4374138" y="465992"/>
                    <a:pt x="4361871" y="478259"/>
                    <a:pt x="4346737" y="478259"/>
                  </a:cubicBezTo>
                  <a:lnTo>
                    <a:pt x="27401" y="478259"/>
                  </a:lnTo>
                  <a:cubicBezTo>
                    <a:pt x="12268" y="478259"/>
                    <a:pt x="0" y="465992"/>
                    <a:pt x="0" y="450858"/>
                  </a:cubicBezTo>
                  <a:lnTo>
                    <a:pt x="0" y="27401"/>
                  </a:lnTo>
                  <a:cubicBezTo>
                    <a:pt x="0" y="12268"/>
                    <a:pt x="12268" y="0"/>
                    <a:pt x="27401" y="0"/>
                  </a:cubicBezTo>
                  <a:close/>
                </a:path>
              </a:pathLst>
            </a:custGeom>
            <a:solidFill>
              <a:srgbClr val="FFFEF7"/>
            </a:solidFill>
            <a:ln w="47625" cap="rnd">
              <a:solidFill>
                <a:srgbClr val="000000"/>
              </a:solidFill>
              <a:prstDash val="solid"/>
              <a:round/>
            </a:ln>
          </p:spPr>
          <p:txBody>
            <a:bodyPr/>
            <a:lstStyle/>
            <a:p>
              <a:endParaRPr lang="en-US"/>
            </a:p>
          </p:txBody>
        </p:sp>
        <p:sp>
          <p:nvSpPr>
            <p:cNvPr id="6" name="TextBox 6"/>
            <p:cNvSpPr txBox="1"/>
            <p:nvPr/>
          </p:nvSpPr>
          <p:spPr>
            <a:xfrm>
              <a:off x="0" y="-28575"/>
              <a:ext cx="4374139" cy="506834"/>
            </a:xfrm>
            <a:prstGeom prst="rect">
              <a:avLst/>
            </a:prstGeom>
          </p:spPr>
          <p:txBody>
            <a:bodyPr lIns="0" tIns="0" rIns="0" bIns="0" rtlCol="0" anchor="ctr"/>
            <a:lstStyle/>
            <a:p>
              <a:pPr marL="0" lvl="0" indent="0" algn="ctr">
                <a:lnSpc>
                  <a:spcPts val="700"/>
                </a:lnSpc>
                <a:spcBef>
                  <a:spcPct val="0"/>
                </a:spcBef>
              </a:pPr>
              <a:endParaRPr/>
            </a:p>
          </p:txBody>
        </p:sp>
      </p:grpSp>
      <p:sp>
        <p:nvSpPr>
          <p:cNvPr id="7" name="TextBox 7"/>
          <p:cNvSpPr txBox="1"/>
          <p:nvPr/>
        </p:nvSpPr>
        <p:spPr>
          <a:xfrm>
            <a:off x="7487504" y="449262"/>
            <a:ext cx="3312991" cy="958851"/>
          </a:xfrm>
          <a:prstGeom prst="rect">
            <a:avLst/>
          </a:prstGeom>
        </p:spPr>
        <p:txBody>
          <a:bodyPr lIns="0" tIns="0" rIns="0" bIns="0" rtlCol="0" anchor="t">
            <a:spAutoFit/>
          </a:bodyPr>
          <a:lstStyle/>
          <a:p>
            <a:pPr marL="0" lvl="0" indent="0" algn="ctr">
              <a:lnSpc>
                <a:spcPts val="6999"/>
              </a:lnSpc>
              <a:spcBef>
                <a:spcPct val="0"/>
              </a:spcBef>
            </a:pPr>
            <a:r>
              <a:rPr lang="en-US" sz="4999">
                <a:solidFill>
                  <a:srgbClr val="000000"/>
                </a:solidFill>
                <a:latin typeface="Calibri (MS) Bold"/>
              </a:rPr>
              <a:t>Security</a:t>
            </a:r>
          </a:p>
        </p:txBody>
      </p:sp>
      <p:sp>
        <p:nvSpPr>
          <p:cNvPr id="8" name="TextBox 8"/>
          <p:cNvSpPr txBox="1"/>
          <p:nvPr/>
        </p:nvSpPr>
        <p:spPr>
          <a:xfrm>
            <a:off x="10335926" y="2472800"/>
            <a:ext cx="4754081" cy="1049583"/>
          </a:xfrm>
          <a:prstGeom prst="rect">
            <a:avLst/>
          </a:prstGeom>
        </p:spPr>
        <p:txBody>
          <a:bodyPr lIns="0" tIns="0" rIns="0" bIns="0" rtlCol="0" anchor="t">
            <a:spAutoFit/>
          </a:bodyPr>
          <a:lstStyle/>
          <a:p>
            <a:pPr algn="just">
              <a:lnSpc>
                <a:spcPts val="4900"/>
              </a:lnSpc>
              <a:spcBef>
                <a:spcPct val="0"/>
              </a:spcBef>
            </a:pPr>
            <a:r>
              <a:rPr lang="en-US" sz="3500" b="1" strike="noStrike">
                <a:solidFill>
                  <a:srgbClr val="000000"/>
                </a:solidFill>
                <a:latin typeface="Calibri (MS) Semi-Bold"/>
              </a:rPr>
              <a:t>Server-Side Encryption</a:t>
            </a:r>
          </a:p>
          <a:p>
            <a:pPr algn="just">
              <a:lnSpc>
                <a:spcPts val="3499"/>
              </a:lnSpc>
              <a:spcBef>
                <a:spcPct val="0"/>
              </a:spcBef>
            </a:pPr>
            <a:r>
              <a:rPr lang="en-US" sz="2499" strike="noStrike">
                <a:solidFill>
                  <a:srgbClr val="000000"/>
                </a:solidFill>
                <a:latin typeface="Calibri (MS)"/>
              </a:rPr>
              <a:t>SSE-S3, SSE-KMS, SSE-C</a:t>
            </a:r>
          </a:p>
        </p:txBody>
      </p:sp>
      <p:sp>
        <p:nvSpPr>
          <p:cNvPr id="9" name="TextBox 9"/>
          <p:cNvSpPr txBox="1"/>
          <p:nvPr/>
        </p:nvSpPr>
        <p:spPr>
          <a:xfrm>
            <a:off x="3197993" y="3756641"/>
            <a:ext cx="4754081" cy="589777"/>
          </a:xfrm>
          <a:prstGeom prst="rect">
            <a:avLst/>
          </a:prstGeom>
        </p:spPr>
        <p:txBody>
          <a:bodyPr lIns="0" tIns="0" rIns="0" bIns="0" rtlCol="0" anchor="t">
            <a:spAutoFit/>
          </a:bodyPr>
          <a:lstStyle/>
          <a:p>
            <a:pPr algn="just">
              <a:lnSpc>
                <a:spcPts val="4900"/>
              </a:lnSpc>
              <a:spcBef>
                <a:spcPct val="0"/>
              </a:spcBef>
            </a:pPr>
            <a:r>
              <a:rPr lang="en-US" sz="3500" b="1" strike="noStrike">
                <a:solidFill>
                  <a:srgbClr val="000000"/>
                </a:solidFill>
                <a:latin typeface="Calibri (MS) Semi-Bold"/>
              </a:rPr>
              <a:t>Access Control Policies</a:t>
            </a:r>
          </a:p>
        </p:txBody>
      </p:sp>
      <p:sp>
        <p:nvSpPr>
          <p:cNvPr id="10" name="TextBox 10"/>
          <p:cNvSpPr txBox="1"/>
          <p:nvPr/>
        </p:nvSpPr>
        <p:spPr>
          <a:xfrm>
            <a:off x="10335926" y="3756641"/>
            <a:ext cx="4754081" cy="589777"/>
          </a:xfrm>
          <a:prstGeom prst="rect">
            <a:avLst/>
          </a:prstGeom>
        </p:spPr>
        <p:txBody>
          <a:bodyPr lIns="0" tIns="0" rIns="0" bIns="0" rtlCol="0" anchor="t">
            <a:spAutoFit/>
          </a:bodyPr>
          <a:lstStyle/>
          <a:p>
            <a:pPr algn="just">
              <a:lnSpc>
                <a:spcPts val="4900"/>
              </a:lnSpc>
              <a:spcBef>
                <a:spcPct val="0"/>
              </a:spcBef>
            </a:pPr>
            <a:r>
              <a:rPr lang="en-US" sz="3500" b="1" strike="noStrike">
                <a:solidFill>
                  <a:srgbClr val="000000"/>
                </a:solidFill>
                <a:latin typeface="Calibri (MS) Semi-Bold"/>
              </a:rPr>
              <a:t>Identity Management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5509" y="4125318"/>
            <a:ext cx="14576982" cy="5545998"/>
          </a:xfrm>
          <a:custGeom>
            <a:avLst/>
            <a:gdLst/>
            <a:ahLst/>
            <a:cxnLst/>
            <a:rect l="l" t="t" r="r" b="b"/>
            <a:pathLst>
              <a:path w="14576982" h="5545998">
                <a:moveTo>
                  <a:pt x="0" y="0"/>
                </a:moveTo>
                <a:lnTo>
                  <a:pt x="14576982" y="0"/>
                </a:lnTo>
                <a:lnTo>
                  <a:pt x="14576982" y="5545998"/>
                </a:lnTo>
                <a:lnTo>
                  <a:pt x="0" y="5545998"/>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4340768" y="503524"/>
            <a:ext cx="9606464" cy="1050351"/>
            <a:chOff x="0" y="0"/>
            <a:chExt cx="4374139" cy="478259"/>
          </a:xfrm>
        </p:grpSpPr>
        <p:sp>
          <p:nvSpPr>
            <p:cNvPr id="4" name="Freeform 4"/>
            <p:cNvSpPr/>
            <p:nvPr/>
          </p:nvSpPr>
          <p:spPr>
            <a:xfrm>
              <a:off x="0" y="0"/>
              <a:ext cx="4374138" cy="478259"/>
            </a:xfrm>
            <a:custGeom>
              <a:avLst/>
              <a:gdLst/>
              <a:ahLst/>
              <a:cxnLst/>
              <a:rect l="l" t="t" r="r" b="b"/>
              <a:pathLst>
                <a:path w="4374138" h="478259">
                  <a:moveTo>
                    <a:pt x="27401" y="0"/>
                  </a:moveTo>
                  <a:lnTo>
                    <a:pt x="4346737" y="0"/>
                  </a:lnTo>
                  <a:cubicBezTo>
                    <a:pt x="4361871" y="0"/>
                    <a:pt x="4374138" y="12268"/>
                    <a:pt x="4374138" y="27401"/>
                  </a:cubicBezTo>
                  <a:lnTo>
                    <a:pt x="4374138" y="450858"/>
                  </a:lnTo>
                  <a:cubicBezTo>
                    <a:pt x="4374138" y="465992"/>
                    <a:pt x="4361871" y="478259"/>
                    <a:pt x="4346737" y="478259"/>
                  </a:cubicBezTo>
                  <a:lnTo>
                    <a:pt x="27401" y="478259"/>
                  </a:lnTo>
                  <a:cubicBezTo>
                    <a:pt x="12268" y="478259"/>
                    <a:pt x="0" y="465992"/>
                    <a:pt x="0" y="450858"/>
                  </a:cubicBezTo>
                  <a:lnTo>
                    <a:pt x="0" y="27401"/>
                  </a:lnTo>
                  <a:cubicBezTo>
                    <a:pt x="0" y="12268"/>
                    <a:pt x="12268" y="0"/>
                    <a:pt x="27401" y="0"/>
                  </a:cubicBezTo>
                  <a:close/>
                </a:path>
              </a:pathLst>
            </a:custGeom>
            <a:solidFill>
              <a:srgbClr val="FFFEF7"/>
            </a:solidFill>
            <a:ln w="47625" cap="rnd">
              <a:solidFill>
                <a:srgbClr val="000000"/>
              </a:solidFill>
              <a:prstDash val="solid"/>
              <a:round/>
            </a:ln>
          </p:spPr>
          <p:txBody>
            <a:bodyPr/>
            <a:lstStyle/>
            <a:p>
              <a:endParaRPr lang="en-US"/>
            </a:p>
          </p:txBody>
        </p:sp>
        <p:sp>
          <p:nvSpPr>
            <p:cNvPr id="5" name="TextBox 5"/>
            <p:cNvSpPr txBox="1"/>
            <p:nvPr/>
          </p:nvSpPr>
          <p:spPr>
            <a:xfrm>
              <a:off x="0" y="-28575"/>
              <a:ext cx="4374139" cy="506834"/>
            </a:xfrm>
            <a:prstGeom prst="rect">
              <a:avLst/>
            </a:prstGeom>
          </p:spPr>
          <p:txBody>
            <a:bodyPr lIns="0" tIns="0" rIns="0" bIns="0" rtlCol="0" anchor="ctr"/>
            <a:lstStyle/>
            <a:p>
              <a:pPr marL="0" lvl="0" indent="0" algn="ctr">
                <a:lnSpc>
                  <a:spcPts val="700"/>
                </a:lnSpc>
                <a:spcBef>
                  <a:spcPct val="0"/>
                </a:spcBef>
              </a:pPr>
              <a:endParaRPr/>
            </a:p>
          </p:txBody>
        </p:sp>
      </p:grpSp>
      <p:sp>
        <p:nvSpPr>
          <p:cNvPr id="6" name="TextBox 6"/>
          <p:cNvSpPr txBox="1"/>
          <p:nvPr/>
        </p:nvSpPr>
        <p:spPr>
          <a:xfrm>
            <a:off x="7487504" y="449262"/>
            <a:ext cx="3312991" cy="958851"/>
          </a:xfrm>
          <a:prstGeom prst="rect">
            <a:avLst/>
          </a:prstGeom>
        </p:spPr>
        <p:txBody>
          <a:bodyPr lIns="0" tIns="0" rIns="0" bIns="0" rtlCol="0" anchor="t">
            <a:spAutoFit/>
          </a:bodyPr>
          <a:lstStyle/>
          <a:p>
            <a:pPr marL="0" lvl="0" indent="0" algn="ctr">
              <a:lnSpc>
                <a:spcPts val="6999"/>
              </a:lnSpc>
              <a:spcBef>
                <a:spcPct val="0"/>
              </a:spcBef>
            </a:pPr>
            <a:r>
              <a:rPr lang="en-US" sz="4999">
                <a:solidFill>
                  <a:srgbClr val="000000"/>
                </a:solidFill>
                <a:latin typeface="Calibri (MS) Bold"/>
              </a:rPr>
              <a:t>Operation</a:t>
            </a:r>
          </a:p>
        </p:txBody>
      </p:sp>
      <p:sp>
        <p:nvSpPr>
          <p:cNvPr id="7" name="TextBox 7"/>
          <p:cNvSpPr txBox="1"/>
          <p:nvPr/>
        </p:nvSpPr>
        <p:spPr>
          <a:xfrm>
            <a:off x="2345401" y="2206184"/>
            <a:ext cx="6249327" cy="1049583"/>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Namespace</a:t>
            </a:r>
          </a:p>
          <a:p>
            <a:pPr>
              <a:lnSpc>
                <a:spcPts val="3499"/>
              </a:lnSpc>
            </a:pPr>
            <a:r>
              <a:rPr lang="en-US" sz="2499">
                <a:solidFill>
                  <a:srgbClr val="000000"/>
                </a:solidFill>
                <a:latin typeface="Calibri (MS)"/>
              </a:rPr>
              <a:t>Quản lý không gian lưu trữ</a:t>
            </a:r>
          </a:p>
        </p:txBody>
      </p:sp>
      <p:sp>
        <p:nvSpPr>
          <p:cNvPr id="8" name="TextBox 8"/>
          <p:cNvSpPr txBox="1"/>
          <p:nvPr/>
        </p:nvSpPr>
        <p:spPr>
          <a:xfrm>
            <a:off x="9693272" y="1768034"/>
            <a:ext cx="6249327" cy="2000250"/>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Continous Replication</a:t>
            </a:r>
          </a:p>
          <a:p>
            <a:pPr>
              <a:lnSpc>
                <a:spcPts val="3499"/>
              </a:lnSpc>
            </a:pPr>
            <a:r>
              <a:rPr lang="en-US" sz="2499">
                <a:solidFill>
                  <a:srgbClr val="000000"/>
                </a:solidFill>
                <a:latin typeface="Calibri (MS)"/>
              </a:rPr>
              <a:t>Sự sao chép liên tục của MinIO được thiết kế cho triển khai quy mô lớn, chạy qua nhiều trung tâm dữ liệu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6804879" y="494184"/>
            <a:ext cx="10585104" cy="6370995"/>
            <a:chOff x="0" y="0"/>
            <a:chExt cx="4819745" cy="2900923"/>
          </a:xfrm>
        </p:grpSpPr>
        <p:sp>
          <p:nvSpPr>
            <p:cNvPr id="4" name="Freeform 4"/>
            <p:cNvSpPr/>
            <p:nvPr/>
          </p:nvSpPr>
          <p:spPr>
            <a:xfrm>
              <a:off x="0" y="0"/>
              <a:ext cx="4819745" cy="2900923"/>
            </a:xfrm>
            <a:custGeom>
              <a:avLst/>
              <a:gdLst/>
              <a:ahLst/>
              <a:cxnLst/>
              <a:rect l="l" t="t" r="r" b="b"/>
              <a:pathLst>
                <a:path w="4819745" h="2900923">
                  <a:moveTo>
                    <a:pt x="24868" y="0"/>
                  </a:moveTo>
                  <a:lnTo>
                    <a:pt x="4794878" y="0"/>
                  </a:lnTo>
                  <a:cubicBezTo>
                    <a:pt x="4808612" y="0"/>
                    <a:pt x="4819745" y="11134"/>
                    <a:pt x="4819745" y="24868"/>
                  </a:cubicBezTo>
                  <a:lnTo>
                    <a:pt x="4819745" y="2876056"/>
                  </a:lnTo>
                  <a:cubicBezTo>
                    <a:pt x="4819745" y="2889790"/>
                    <a:pt x="4808612" y="2900923"/>
                    <a:pt x="4794878" y="2900923"/>
                  </a:cubicBezTo>
                  <a:lnTo>
                    <a:pt x="24868" y="2900923"/>
                  </a:lnTo>
                  <a:cubicBezTo>
                    <a:pt x="11134" y="2900923"/>
                    <a:pt x="0" y="2889790"/>
                    <a:pt x="0" y="2876056"/>
                  </a:cubicBezTo>
                  <a:lnTo>
                    <a:pt x="0" y="24868"/>
                  </a:lnTo>
                  <a:cubicBezTo>
                    <a:pt x="0" y="11134"/>
                    <a:pt x="11134" y="0"/>
                    <a:pt x="24868" y="0"/>
                  </a:cubicBezTo>
                  <a:close/>
                </a:path>
              </a:pathLst>
            </a:custGeom>
            <a:solidFill>
              <a:srgbClr val="FFFEF7"/>
            </a:solidFill>
            <a:ln w="47625" cap="rnd">
              <a:solidFill>
                <a:srgbClr val="000000"/>
              </a:solidFill>
              <a:prstDash val="solid"/>
              <a:round/>
            </a:ln>
          </p:spPr>
          <p:txBody>
            <a:bodyPr/>
            <a:lstStyle/>
            <a:p>
              <a:endParaRPr lang="en-US"/>
            </a:p>
          </p:txBody>
        </p:sp>
        <p:sp>
          <p:nvSpPr>
            <p:cNvPr id="5" name="TextBox 5"/>
            <p:cNvSpPr txBox="1"/>
            <p:nvPr/>
          </p:nvSpPr>
          <p:spPr>
            <a:xfrm>
              <a:off x="0" y="-28575"/>
              <a:ext cx="4819745" cy="2929498"/>
            </a:xfrm>
            <a:prstGeom prst="rect">
              <a:avLst/>
            </a:prstGeom>
          </p:spPr>
          <p:txBody>
            <a:bodyPr lIns="0" tIns="0" rIns="0" bIns="0" rtlCol="0" anchor="ctr"/>
            <a:lstStyle/>
            <a:p>
              <a:pPr marL="0" lvl="0" indent="0" algn="ctr">
                <a:lnSpc>
                  <a:spcPts val="700"/>
                </a:lnSpc>
                <a:spcBef>
                  <a:spcPct val="0"/>
                </a:spcBef>
              </a:pPr>
              <a:endParaRPr/>
            </a:p>
          </p:txBody>
        </p:sp>
      </p:grpSp>
      <p:sp>
        <p:nvSpPr>
          <p:cNvPr id="6" name="Freeform 6"/>
          <p:cNvSpPr/>
          <p:nvPr/>
        </p:nvSpPr>
        <p:spPr>
          <a:xfrm rot="-1757656">
            <a:off x="13036810" y="8162289"/>
            <a:ext cx="8967709" cy="2903296"/>
          </a:xfrm>
          <a:custGeom>
            <a:avLst/>
            <a:gdLst/>
            <a:ahLst/>
            <a:cxnLst/>
            <a:rect l="l" t="t" r="r" b="b"/>
            <a:pathLst>
              <a:path w="8967709" h="2903296">
                <a:moveTo>
                  <a:pt x="0" y="0"/>
                </a:moveTo>
                <a:lnTo>
                  <a:pt x="8967709" y="0"/>
                </a:lnTo>
                <a:lnTo>
                  <a:pt x="8967709" y="2903296"/>
                </a:lnTo>
                <a:lnTo>
                  <a:pt x="0" y="290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6804879" y="7081763"/>
            <a:ext cx="10585104" cy="2711053"/>
            <a:chOff x="0" y="0"/>
            <a:chExt cx="4819745" cy="1234431"/>
          </a:xfrm>
        </p:grpSpPr>
        <p:sp>
          <p:nvSpPr>
            <p:cNvPr id="8" name="Freeform 8"/>
            <p:cNvSpPr/>
            <p:nvPr/>
          </p:nvSpPr>
          <p:spPr>
            <a:xfrm>
              <a:off x="0" y="0"/>
              <a:ext cx="4819745" cy="1234431"/>
            </a:xfrm>
            <a:custGeom>
              <a:avLst/>
              <a:gdLst/>
              <a:ahLst/>
              <a:cxnLst/>
              <a:rect l="l" t="t" r="r" b="b"/>
              <a:pathLst>
                <a:path w="4819745" h="1234431">
                  <a:moveTo>
                    <a:pt x="24868" y="0"/>
                  </a:moveTo>
                  <a:lnTo>
                    <a:pt x="4794878" y="0"/>
                  </a:lnTo>
                  <a:cubicBezTo>
                    <a:pt x="4808612" y="0"/>
                    <a:pt x="4819745" y="11134"/>
                    <a:pt x="4819745" y="24868"/>
                  </a:cubicBezTo>
                  <a:lnTo>
                    <a:pt x="4819745" y="1209564"/>
                  </a:lnTo>
                  <a:cubicBezTo>
                    <a:pt x="4819745" y="1223298"/>
                    <a:pt x="4808612" y="1234431"/>
                    <a:pt x="4794878" y="1234431"/>
                  </a:cubicBezTo>
                  <a:lnTo>
                    <a:pt x="24868" y="1234431"/>
                  </a:lnTo>
                  <a:cubicBezTo>
                    <a:pt x="11134" y="1234431"/>
                    <a:pt x="0" y="1223298"/>
                    <a:pt x="0" y="1209564"/>
                  </a:cubicBezTo>
                  <a:lnTo>
                    <a:pt x="0" y="24868"/>
                  </a:lnTo>
                  <a:cubicBezTo>
                    <a:pt x="0" y="11134"/>
                    <a:pt x="11134" y="0"/>
                    <a:pt x="24868" y="0"/>
                  </a:cubicBezTo>
                  <a:close/>
                </a:path>
              </a:pathLst>
            </a:custGeom>
            <a:solidFill>
              <a:srgbClr val="FFFEF7"/>
            </a:solidFill>
            <a:ln w="47625" cap="rnd">
              <a:solidFill>
                <a:srgbClr val="000000"/>
              </a:solidFill>
              <a:prstDash val="solid"/>
              <a:round/>
            </a:ln>
          </p:spPr>
          <p:txBody>
            <a:bodyPr/>
            <a:lstStyle/>
            <a:p>
              <a:endParaRPr lang="en-US"/>
            </a:p>
          </p:txBody>
        </p:sp>
        <p:sp>
          <p:nvSpPr>
            <p:cNvPr id="9" name="TextBox 9"/>
            <p:cNvSpPr txBox="1"/>
            <p:nvPr/>
          </p:nvSpPr>
          <p:spPr>
            <a:xfrm>
              <a:off x="0" y="-28575"/>
              <a:ext cx="4819745" cy="1263006"/>
            </a:xfrm>
            <a:prstGeom prst="rect">
              <a:avLst/>
            </a:prstGeom>
          </p:spPr>
          <p:txBody>
            <a:bodyPr lIns="0" tIns="0" rIns="0" bIns="0" rtlCol="0" anchor="ctr"/>
            <a:lstStyle/>
            <a:p>
              <a:pPr marL="0" lvl="0" indent="0" algn="ctr">
                <a:lnSpc>
                  <a:spcPts val="700"/>
                </a:lnSpc>
                <a:spcBef>
                  <a:spcPct val="0"/>
                </a:spcBef>
              </a:pPr>
              <a:endParaRPr/>
            </a:p>
          </p:txBody>
        </p:sp>
      </p:grpSp>
      <p:sp>
        <p:nvSpPr>
          <p:cNvPr id="10" name="Freeform 10"/>
          <p:cNvSpPr/>
          <p:nvPr/>
        </p:nvSpPr>
        <p:spPr>
          <a:xfrm>
            <a:off x="-803307" y="-985123"/>
            <a:ext cx="3664013" cy="3564086"/>
          </a:xfrm>
          <a:custGeom>
            <a:avLst/>
            <a:gdLst/>
            <a:ahLst/>
            <a:cxnLst/>
            <a:rect l="l" t="t" r="r" b="b"/>
            <a:pathLst>
              <a:path w="3664013" h="3564086">
                <a:moveTo>
                  <a:pt x="0" y="0"/>
                </a:moveTo>
                <a:lnTo>
                  <a:pt x="3664014" y="0"/>
                </a:lnTo>
                <a:lnTo>
                  <a:pt x="3664014" y="3564086"/>
                </a:lnTo>
                <a:lnTo>
                  <a:pt x="0" y="35640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898018" y="1392682"/>
            <a:ext cx="5494145" cy="3891449"/>
            <a:chOff x="0" y="0"/>
            <a:chExt cx="2327098" cy="1648260"/>
          </a:xfrm>
        </p:grpSpPr>
        <p:sp>
          <p:nvSpPr>
            <p:cNvPr id="12" name="Freeform 12"/>
            <p:cNvSpPr/>
            <p:nvPr/>
          </p:nvSpPr>
          <p:spPr>
            <a:xfrm>
              <a:off x="0" y="0"/>
              <a:ext cx="2327098" cy="1648260"/>
            </a:xfrm>
            <a:custGeom>
              <a:avLst/>
              <a:gdLst/>
              <a:ahLst/>
              <a:cxnLst/>
              <a:rect l="l" t="t" r="r" b="b"/>
              <a:pathLst>
                <a:path w="2327098" h="1648260">
                  <a:moveTo>
                    <a:pt x="47910" y="0"/>
                  </a:moveTo>
                  <a:lnTo>
                    <a:pt x="2279188" y="0"/>
                  </a:lnTo>
                  <a:cubicBezTo>
                    <a:pt x="2305648" y="0"/>
                    <a:pt x="2327098" y="21450"/>
                    <a:pt x="2327098" y="47910"/>
                  </a:cubicBezTo>
                  <a:lnTo>
                    <a:pt x="2327098" y="1600350"/>
                  </a:lnTo>
                  <a:cubicBezTo>
                    <a:pt x="2327098" y="1626810"/>
                    <a:pt x="2305648" y="1648260"/>
                    <a:pt x="2279188" y="1648260"/>
                  </a:cubicBezTo>
                  <a:lnTo>
                    <a:pt x="47910" y="1648260"/>
                  </a:lnTo>
                  <a:cubicBezTo>
                    <a:pt x="21450" y="1648260"/>
                    <a:pt x="0" y="1626810"/>
                    <a:pt x="0" y="1600350"/>
                  </a:cubicBezTo>
                  <a:lnTo>
                    <a:pt x="0" y="47910"/>
                  </a:lnTo>
                  <a:cubicBezTo>
                    <a:pt x="0" y="21450"/>
                    <a:pt x="21450" y="0"/>
                    <a:pt x="47910" y="0"/>
                  </a:cubicBezTo>
                  <a:close/>
                </a:path>
              </a:pathLst>
            </a:custGeom>
            <a:solidFill>
              <a:srgbClr val="FFFEF7"/>
            </a:solidFill>
            <a:ln w="47625" cap="rnd">
              <a:solidFill>
                <a:srgbClr val="000000"/>
              </a:solidFill>
              <a:prstDash val="solid"/>
              <a:round/>
            </a:ln>
          </p:spPr>
          <p:txBody>
            <a:bodyPr/>
            <a:lstStyle/>
            <a:p>
              <a:endParaRPr lang="en-US"/>
            </a:p>
          </p:txBody>
        </p:sp>
        <p:sp>
          <p:nvSpPr>
            <p:cNvPr id="13" name="TextBox 13"/>
            <p:cNvSpPr txBox="1"/>
            <p:nvPr/>
          </p:nvSpPr>
          <p:spPr>
            <a:xfrm>
              <a:off x="0" y="-28575"/>
              <a:ext cx="2327098" cy="1676835"/>
            </a:xfrm>
            <a:prstGeom prst="rect">
              <a:avLst/>
            </a:prstGeom>
          </p:spPr>
          <p:txBody>
            <a:bodyPr lIns="0" tIns="0" rIns="0" bIns="0" rtlCol="0" anchor="ctr"/>
            <a:lstStyle/>
            <a:p>
              <a:pPr marL="0" lvl="0" indent="0" algn="ctr">
                <a:lnSpc>
                  <a:spcPts val="700"/>
                </a:lnSpc>
                <a:spcBef>
                  <a:spcPct val="0"/>
                </a:spcBef>
              </a:pPr>
              <a:endParaRPr/>
            </a:p>
          </p:txBody>
        </p:sp>
      </p:grpSp>
      <p:sp>
        <p:nvSpPr>
          <p:cNvPr id="14" name="Freeform 14"/>
          <p:cNvSpPr/>
          <p:nvPr/>
        </p:nvSpPr>
        <p:spPr>
          <a:xfrm>
            <a:off x="5448433" y="1605971"/>
            <a:ext cx="687047" cy="171762"/>
          </a:xfrm>
          <a:custGeom>
            <a:avLst/>
            <a:gdLst/>
            <a:ahLst/>
            <a:cxnLst/>
            <a:rect l="l" t="t" r="r" b="b"/>
            <a:pathLst>
              <a:path w="687047" h="171762">
                <a:moveTo>
                  <a:pt x="0" y="0"/>
                </a:moveTo>
                <a:lnTo>
                  <a:pt x="687047" y="0"/>
                </a:lnTo>
                <a:lnTo>
                  <a:pt x="687047" y="171761"/>
                </a:lnTo>
                <a:lnTo>
                  <a:pt x="0" y="1717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a:off x="898018" y="5613861"/>
            <a:ext cx="5494145" cy="3117274"/>
            <a:chOff x="0" y="0"/>
            <a:chExt cx="2327098" cy="1320351"/>
          </a:xfrm>
        </p:grpSpPr>
        <p:sp>
          <p:nvSpPr>
            <p:cNvPr id="16" name="Freeform 16"/>
            <p:cNvSpPr/>
            <p:nvPr/>
          </p:nvSpPr>
          <p:spPr>
            <a:xfrm>
              <a:off x="0" y="0"/>
              <a:ext cx="2327098" cy="1320351"/>
            </a:xfrm>
            <a:custGeom>
              <a:avLst/>
              <a:gdLst/>
              <a:ahLst/>
              <a:cxnLst/>
              <a:rect l="l" t="t" r="r" b="b"/>
              <a:pathLst>
                <a:path w="2327098" h="1320351">
                  <a:moveTo>
                    <a:pt x="47910" y="0"/>
                  </a:moveTo>
                  <a:lnTo>
                    <a:pt x="2279188" y="0"/>
                  </a:lnTo>
                  <a:cubicBezTo>
                    <a:pt x="2305648" y="0"/>
                    <a:pt x="2327098" y="21450"/>
                    <a:pt x="2327098" y="47910"/>
                  </a:cubicBezTo>
                  <a:lnTo>
                    <a:pt x="2327098" y="1272441"/>
                  </a:lnTo>
                  <a:cubicBezTo>
                    <a:pt x="2327098" y="1298901"/>
                    <a:pt x="2305648" y="1320351"/>
                    <a:pt x="2279188" y="1320351"/>
                  </a:cubicBezTo>
                  <a:lnTo>
                    <a:pt x="47910" y="1320351"/>
                  </a:lnTo>
                  <a:cubicBezTo>
                    <a:pt x="21450" y="1320351"/>
                    <a:pt x="0" y="1298901"/>
                    <a:pt x="0" y="1272441"/>
                  </a:cubicBezTo>
                  <a:lnTo>
                    <a:pt x="0" y="47910"/>
                  </a:lnTo>
                  <a:cubicBezTo>
                    <a:pt x="0" y="21450"/>
                    <a:pt x="21450" y="0"/>
                    <a:pt x="47910" y="0"/>
                  </a:cubicBezTo>
                  <a:close/>
                </a:path>
              </a:pathLst>
            </a:custGeom>
            <a:solidFill>
              <a:srgbClr val="FFFEF7"/>
            </a:solidFill>
            <a:ln w="47625" cap="rnd">
              <a:solidFill>
                <a:srgbClr val="000000"/>
              </a:solidFill>
              <a:prstDash val="solid"/>
              <a:round/>
            </a:ln>
          </p:spPr>
          <p:txBody>
            <a:bodyPr/>
            <a:lstStyle/>
            <a:p>
              <a:endParaRPr lang="en-US"/>
            </a:p>
          </p:txBody>
        </p:sp>
        <p:sp>
          <p:nvSpPr>
            <p:cNvPr id="17" name="TextBox 17"/>
            <p:cNvSpPr txBox="1"/>
            <p:nvPr/>
          </p:nvSpPr>
          <p:spPr>
            <a:xfrm>
              <a:off x="0" y="-28575"/>
              <a:ext cx="2327098" cy="1348926"/>
            </a:xfrm>
            <a:prstGeom prst="rect">
              <a:avLst/>
            </a:prstGeom>
          </p:spPr>
          <p:txBody>
            <a:bodyPr lIns="0" tIns="0" rIns="0" bIns="0" rtlCol="0" anchor="ctr"/>
            <a:lstStyle/>
            <a:p>
              <a:pPr marL="0" lvl="0" indent="0" algn="ctr">
                <a:lnSpc>
                  <a:spcPts val="700"/>
                </a:lnSpc>
                <a:spcBef>
                  <a:spcPct val="0"/>
                </a:spcBef>
              </a:pPr>
              <a:endParaRPr/>
            </a:p>
          </p:txBody>
        </p:sp>
      </p:grpSp>
      <p:grpSp>
        <p:nvGrpSpPr>
          <p:cNvPr id="18" name="Group 18"/>
          <p:cNvGrpSpPr/>
          <p:nvPr/>
        </p:nvGrpSpPr>
        <p:grpSpPr>
          <a:xfrm>
            <a:off x="6054599" y="7265455"/>
            <a:ext cx="1111359" cy="1111359"/>
            <a:chOff x="0" y="0"/>
            <a:chExt cx="1481812" cy="1481812"/>
          </a:xfrm>
        </p:grpSpPr>
        <p:grpSp>
          <p:nvGrpSpPr>
            <p:cNvPr id="19" name="Group 19"/>
            <p:cNvGrpSpPr/>
            <p:nvPr/>
          </p:nvGrpSpPr>
          <p:grpSpPr>
            <a:xfrm>
              <a:off x="0" y="0"/>
              <a:ext cx="1481812" cy="148181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111"/>
                  </a:lnSpc>
                </a:pPr>
                <a:endParaRPr/>
              </a:p>
            </p:txBody>
          </p:sp>
        </p:grpSp>
        <p:grpSp>
          <p:nvGrpSpPr>
            <p:cNvPr id="22" name="Group 22"/>
            <p:cNvGrpSpPr/>
            <p:nvPr/>
          </p:nvGrpSpPr>
          <p:grpSpPr>
            <a:xfrm>
              <a:off x="187118" y="232065"/>
              <a:ext cx="1107576" cy="1017682"/>
              <a:chOff x="0" y="0"/>
              <a:chExt cx="884596" cy="812800"/>
            </a:xfrm>
          </p:grpSpPr>
          <p:sp>
            <p:nvSpPr>
              <p:cNvPr id="23" name="Freeform 23"/>
              <p:cNvSpPr/>
              <p:nvPr/>
            </p:nvSpPr>
            <p:spPr>
              <a:xfrm>
                <a:off x="0" y="30935"/>
                <a:ext cx="861433" cy="750930"/>
              </a:xfrm>
              <a:custGeom>
                <a:avLst/>
                <a:gdLst/>
                <a:ahLst/>
                <a:cxnLst/>
                <a:rect l="l" t="t" r="r" b="b"/>
                <a:pathLst>
                  <a:path w="861433" h="750930">
                    <a:moveTo>
                      <a:pt x="845055" y="335924"/>
                    </a:moveTo>
                    <a:lnTo>
                      <a:pt x="517737" y="8606"/>
                    </a:lnTo>
                    <a:cubicBezTo>
                      <a:pt x="511113" y="1982"/>
                      <a:pt x="501150" y="0"/>
                      <a:pt x="492495" y="3585"/>
                    </a:cubicBezTo>
                    <a:cubicBezTo>
                      <a:pt x="483839" y="7170"/>
                      <a:pt x="478196" y="15616"/>
                      <a:pt x="478196" y="24985"/>
                    </a:cubicBezTo>
                    <a:lnTo>
                      <a:pt x="478196" y="116345"/>
                    </a:lnTo>
                    <a:cubicBezTo>
                      <a:pt x="478196" y="131176"/>
                      <a:pt x="472304" y="145399"/>
                      <a:pt x="461817" y="155886"/>
                    </a:cubicBezTo>
                    <a:cubicBezTo>
                      <a:pt x="451330" y="166373"/>
                      <a:pt x="437107" y="172265"/>
                      <a:pt x="422276" y="172265"/>
                    </a:cubicBezTo>
                    <a:lnTo>
                      <a:pt x="55920" y="172265"/>
                    </a:lnTo>
                    <a:cubicBezTo>
                      <a:pt x="41089" y="172265"/>
                      <a:pt x="26866" y="178157"/>
                      <a:pt x="16379" y="188644"/>
                    </a:cubicBezTo>
                    <a:cubicBezTo>
                      <a:pt x="5892" y="199131"/>
                      <a:pt x="0" y="213354"/>
                      <a:pt x="0" y="228185"/>
                    </a:cubicBezTo>
                    <a:lnTo>
                      <a:pt x="0" y="522745"/>
                    </a:lnTo>
                    <a:cubicBezTo>
                      <a:pt x="0" y="537576"/>
                      <a:pt x="5892" y="551799"/>
                      <a:pt x="16379" y="562286"/>
                    </a:cubicBezTo>
                    <a:cubicBezTo>
                      <a:pt x="26866" y="572773"/>
                      <a:pt x="41089" y="578665"/>
                      <a:pt x="55920" y="578665"/>
                    </a:cubicBezTo>
                    <a:lnTo>
                      <a:pt x="422276" y="578665"/>
                    </a:lnTo>
                    <a:cubicBezTo>
                      <a:pt x="437107" y="578665"/>
                      <a:pt x="451330" y="584557"/>
                      <a:pt x="461817" y="595044"/>
                    </a:cubicBezTo>
                    <a:cubicBezTo>
                      <a:pt x="472304" y="605531"/>
                      <a:pt x="478196" y="619754"/>
                      <a:pt x="478196" y="634585"/>
                    </a:cubicBezTo>
                    <a:lnTo>
                      <a:pt x="478196" y="725945"/>
                    </a:lnTo>
                    <a:cubicBezTo>
                      <a:pt x="478196" y="735314"/>
                      <a:pt x="483839" y="743760"/>
                      <a:pt x="492495" y="747345"/>
                    </a:cubicBezTo>
                    <a:cubicBezTo>
                      <a:pt x="501150" y="750930"/>
                      <a:pt x="511113" y="748948"/>
                      <a:pt x="517737" y="742324"/>
                    </a:cubicBezTo>
                    <a:lnTo>
                      <a:pt x="845055" y="415006"/>
                    </a:lnTo>
                    <a:cubicBezTo>
                      <a:pt x="855542" y="404519"/>
                      <a:pt x="861433" y="390296"/>
                      <a:pt x="861433" y="375465"/>
                    </a:cubicBezTo>
                    <a:cubicBezTo>
                      <a:pt x="861433" y="360634"/>
                      <a:pt x="855542" y="346411"/>
                      <a:pt x="845055" y="335924"/>
                    </a:cubicBezTo>
                    <a:close/>
                  </a:path>
                </a:pathLst>
              </a:custGeom>
              <a:solidFill>
                <a:srgbClr val="FFFFFF"/>
              </a:solidFill>
            </p:spPr>
            <p:txBody>
              <a:bodyPr/>
              <a:lstStyle/>
              <a:p>
                <a:endParaRPr lang="en-US"/>
              </a:p>
            </p:txBody>
          </p:sp>
          <p:sp>
            <p:nvSpPr>
              <p:cNvPr id="24" name="TextBox 24"/>
              <p:cNvSpPr txBox="1"/>
              <p:nvPr/>
            </p:nvSpPr>
            <p:spPr>
              <a:xfrm>
                <a:off x="0" y="155575"/>
                <a:ext cx="782996" cy="454025"/>
              </a:xfrm>
              <a:prstGeom prst="rect">
                <a:avLst/>
              </a:prstGeom>
            </p:spPr>
            <p:txBody>
              <a:bodyPr lIns="50800" tIns="50800" rIns="50800" bIns="50800" rtlCol="0" anchor="ctr"/>
              <a:lstStyle/>
              <a:p>
                <a:pPr algn="ctr">
                  <a:lnSpc>
                    <a:spcPts val="2111"/>
                  </a:lnSpc>
                </a:pPr>
                <a:endParaRPr/>
              </a:p>
            </p:txBody>
          </p:sp>
        </p:grpSp>
      </p:grpSp>
      <p:sp>
        <p:nvSpPr>
          <p:cNvPr id="25" name="Freeform 25"/>
          <p:cNvSpPr/>
          <p:nvPr/>
        </p:nvSpPr>
        <p:spPr>
          <a:xfrm>
            <a:off x="16032473" y="833036"/>
            <a:ext cx="912582" cy="228145"/>
          </a:xfrm>
          <a:custGeom>
            <a:avLst/>
            <a:gdLst/>
            <a:ahLst/>
            <a:cxnLst/>
            <a:rect l="l" t="t" r="r" b="b"/>
            <a:pathLst>
              <a:path w="912582" h="228145">
                <a:moveTo>
                  <a:pt x="0" y="0"/>
                </a:moveTo>
                <a:lnTo>
                  <a:pt x="912582" y="0"/>
                </a:lnTo>
                <a:lnTo>
                  <a:pt x="912582" y="228145"/>
                </a:lnTo>
                <a:lnTo>
                  <a:pt x="0" y="2281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rot="-2533475">
            <a:off x="15547773" y="5749441"/>
            <a:ext cx="3055929" cy="1683539"/>
          </a:xfrm>
          <a:custGeom>
            <a:avLst/>
            <a:gdLst/>
            <a:ahLst/>
            <a:cxnLst/>
            <a:rect l="l" t="t" r="r" b="b"/>
            <a:pathLst>
              <a:path w="3055929" h="1683539">
                <a:moveTo>
                  <a:pt x="0" y="0"/>
                </a:moveTo>
                <a:lnTo>
                  <a:pt x="3055929" y="0"/>
                </a:lnTo>
                <a:lnTo>
                  <a:pt x="3055929" y="1683539"/>
                </a:lnTo>
                <a:lnTo>
                  <a:pt x="0" y="16835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TextBox 27"/>
          <p:cNvSpPr txBox="1"/>
          <p:nvPr/>
        </p:nvSpPr>
        <p:spPr>
          <a:xfrm>
            <a:off x="1233555" y="6402560"/>
            <a:ext cx="4823071" cy="1377949"/>
          </a:xfrm>
          <a:prstGeom prst="rect">
            <a:avLst/>
          </a:prstGeom>
        </p:spPr>
        <p:txBody>
          <a:bodyPr lIns="0" tIns="0" rIns="0" bIns="0" rtlCol="0" anchor="t">
            <a:spAutoFit/>
          </a:bodyPr>
          <a:lstStyle/>
          <a:p>
            <a:pPr marL="0" lvl="0" indent="0" algn="ctr">
              <a:lnSpc>
                <a:spcPts val="11200"/>
              </a:lnSpc>
              <a:spcBef>
                <a:spcPct val="0"/>
              </a:spcBef>
            </a:pPr>
            <a:r>
              <a:rPr lang="en-US" sz="8000" u="none" strike="noStrike">
                <a:solidFill>
                  <a:srgbClr val="000000"/>
                </a:solidFill>
                <a:latin typeface="Dancing Script Bold"/>
              </a:rPr>
              <a:t>Testing</a:t>
            </a:r>
          </a:p>
        </p:txBody>
      </p:sp>
      <p:sp>
        <p:nvSpPr>
          <p:cNvPr id="28" name="TextBox 28"/>
          <p:cNvSpPr txBox="1"/>
          <p:nvPr/>
        </p:nvSpPr>
        <p:spPr>
          <a:xfrm>
            <a:off x="7416585" y="7748314"/>
            <a:ext cx="2636644" cy="1377949"/>
          </a:xfrm>
          <a:prstGeom prst="rect">
            <a:avLst/>
          </a:prstGeom>
        </p:spPr>
        <p:txBody>
          <a:bodyPr wrap="square" lIns="0" tIns="0" rIns="0" bIns="0" rtlCol="0" anchor="t">
            <a:spAutoFit/>
          </a:bodyPr>
          <a:lstStyle/>
          <a:p>
            <a:pPr marL="0" lvl="0" indent="0" algn="ctr">
              <a:lnSpc>
                <a:spcPts val="11200"/>
              </a:lnSpc>
              <a:spcBef>
                <a:spcPct val="0"/>
              </a:spcBef>
            </a:pPr>
            <a:r>
              <a:rPr lang="en-US" sz="8000" u="none" strike="noStrike">
                <a:solidFill>
                  <a:srgbClr val="000000"/>
                </a:solidFill>
                <a:latin typeface="Dancing Script Bold"/>
              </a:rPr>
              <a:t>Result</a:t>
            </a:r>
          </a:p>
        </p:txBody>
      </p:sp>
      <p:grpSp>
        <p:nvGrpSpPr>
          <p:cNvPr id="29" name="Group 29"/>
          <p:cNvGrpSpPr/>
          <p:nvPr/>
        </p:nvGrpSpPr>
        <p:grpSpPr>
          <a:xfrm rot="5400000">
            <a:off x="2174345" y="4903265"/>
            <a:ext cx="1111359" cy="1111359"/>
            <a:chOff x="0" y="0"/>
            <a:chExt cx="1481812" cy="1481812"/>
          </a:xfrm>
        </p:grpSpPr>
        <p:grpSp>
          <p:nvGrpSpPr>
            <p:cNvPr id="30" name="Group 30"/>
            <p:cNvGrpSpPr/>
            <p:nvPr/>
          </p:nvGrpSpPr>
          <p:grpSpPr>
            <a:xfrm>
              <a:off x="0" y="0"/>
              <a:ext cx="1481812" cy="148181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111"/>
                  </a:lnSpc>
                </a:pPr>
                <a:endParaRPr/>
              </a:p>
            </p:txBody>
          </p:sp>
        </p:grpSp>
        <p:grpSp>
          <p:nvGrpSpPr>
            <p:cNvPr id="33" name="Group 33"/>
            <p:cNvGrpSpPr/>
            <p:nvPr/>
          </p:nvGrpSpPr>
          <p:grpSpPr>
            <a:xfrm>
              <a:off x="187118" y="232065"/>
              <a:ext cx="1107576" cy="1017682"/>
              <a:chOff x="0" y="0"/>
              <a:chExt cx="884596" cy="812800"/>
            </a:xfrm>
          </p:grpSpPr>
          <p:sp>
            <p:nvSpPr>
              <p:cNvPr id="34" name="Freeform 34"/>
              <p:cNvSpPr/>
              <p:nvPr/>
            </p:nvSpPr>
            <p:spPr>
              <a:xfrm>
                <a:off x="0" y="30935"/>
                <a:ext cx="861433" cy="750930"/>
              </a:xfrm>
              <a:custGeom>
                <a:avLst/>
                <a:gdLst/>
                <a:ahLst/>
                <a:cxnLst/>
                <a:rect l="l" t="t" r="r" b="b"/>
                <a:pathLst>
                  <a:path w="861433" h="750930">
                    <a:moveTo>
                      <a:pt x="845055" y="335924"/>
                    </a:moveTo>
                    <a:lnTo>
                      <a:pt x="517737" y="8606"/>
                    </a:lnTo>
                    <a:cubicBezTo>
                      <a:pt x="511113" y="1982"/>
                      <a:pt x="501150" y="0"/>
                      <a:pt x="492495" y="3585"/>
                    </a:cubicBezTo>
                    <a:cubicBezTo>
                      <a:pt x="483839" y="7170"/>
                      <a:pt x="478196" y="15616"/>
                      <a:pt x="478196" y="24985"/>
                    </a:cubicBezTo>
                    <a:lnTo>
                      <a:pt x="478196" y="116345"/>
                    </a:lnTo>
                    <a:cubicBezTo>
                      <a:pt x="478196" y="131176"/>
                      <a:pt x="472304" y="145399"/>
                      <a:pt x="461817" y="155886"/>
                    </a:cubicBezTo>
                    <a:cubicBezTo>
                      <a:pt x="451330" y="166373"/>
                      <a:pt x="437107" y="172265"/>
                      <a:pt x="422276" y="172265"/>
                    </a:cubicBezTo>
                    <a:lnTo>
                      <a:pt x="55920" y="172265"/>
                    </a:lnTo>
                    <a:cubicBezTo>
                      <a:pt x="41089" y="172265"/>
                      <a:pt x="26866" y="178157"/>
                      <a:pt x="16379" y="188644"/>
                    </a:cubicBezTo>
                    <a:cubicBezTo>
                      <a:pt x="5892" y="199131"/>
                      <a:pt x="0" y="213354"/>
                      <a:pt x="0" y="228185"/>
                    </a:cubicBezTo>
                    <a:lnTo>
                      <a:pt x="0" y="522745"/>
                    </a:lnTo>
                    <a:cubicBezTo>
                      <a:pt x="0" y="537576"/>
                      <a:pt x="5892" y="551799"/>
                      <a:pt x="16379" y="562286"/>
                    </a:cubicBezTo>
                    <a:cubicBezTo>
                      <a:pt x="26866" y="572773"/>
                      <a:pt x="41089" y="578665"/>
                      <a:pt x="55920" y="578665"/>
                    </a:cubicBezTo>
                    <a:lnTo>
                      <a:pt x="422276" y="578665"/>
                    </a:lnTo>
                    <a:cubicBezTo>
                      <a:pt x="437107" y="578665"/>
                      <a:pt x="451330" y="584557"/>
                      <a:pt x="461817" y="595044"/>
                    </a:cubicBezTo>
                    <a:cubicBezTo>
                      <a:pt x="472304" y="605531"/>
                      <a:pt x="478196" y="619754"/>
                      <a:pt x="478196" y="634585"/>
                    </a:cubicBezTo>
                    <a:lnTo>
                      <a:pt x="478196" y="725945"/>
                    </a:lnTo>
                    <a:cubicBezTo>
                      <a:pt x="478196" y="735314"/>
                      <a:pt x="483839" y="743760"/>
                      <a:pt x="492495" y="747345"/>
                    </a:cubicBezTo>
                    <a:cubicBezTo>
                      <a:pt x="501150" y="750930"/>
                      <a:pt x="511113" y="748948"/>
                      <a:pt x="517737" y="742324"/>
                    </a:cubicBezTo>
                    <a:lnTo>
                      <a:pt x="845055" y="415006"/>
                    </a:lnTo>
                    <a:cubicBezTo>
                      <a:pt x="855542" y="404519"/>
                      <a:pt x="861433" y="390296"/>
                      <a:pt x="861433" y="375465"/>
                    </a:cubicBezTo>
                    <a:cubicBezTo>
                      <a:pt x="861433" y="360634"/>
                      <a:pt x="855542" y="346411"/>
                      <a:pt x="845055" y="335924"/>
                    </a:cubicBezTo>
                    <a:close/>
                  </a:path>
                </a:pathLst>
              </a:custGeom>
              <a:solidFill>
                <a:srgbClr val="FFFFFF"/>
              </a:solidFill>
            </p:spPr>
            <p:txBody>
              <a:bodyPr/>
              <a:lstStyle/>
              <a:p>
                <a:endParaRPr lang="en-US"/>
              </a:p>
            </p:txBody>
          </p:sp>
          <p:sp>
            <p:nvSpPr>
              <p:cNvPr id="35" name="TextBox 35"/>
              <p:cNvSpPr txBox="1"/>
              <p:nvPr/>
            </p:nvSpPr>
            <p:spPr>
              <a:xfrm>
                <a:off x="0" y="155575"/>
                <a:ext cx="782996" cy="454025"/>
              </a:xfrm>
              <a:prstGeom prst="rect">
                <a:avLst/>
              </a:prstGeom>
            </p:spPr>
            <p:txBody>
              <a:bodyPr lIns="50800" tIns="50800" rIns="50800" bIns="50800" rtlCol="0" anchor="ctr"/>
              <a:lstStyle/>
              <a:p>
                <a:pPr algn="ctr">
                  <a:lnSpc>
                    <a:spcPts val="2111"/>
                  </a:lnSpc>
                </a:pPr>
                <a:endParaRPr/>
              </a:p>
            </p:txBody>
          </p:sp>
        </p:grpSp>
      </p:grpSp>
      <p:sp>
        <p:nvSpPr>
          <p:cNvPr id="36" name="TextBox 36"/>
          <p:cNvSpPr txBox="1"/>
          <p:nvPr/>
        </p:nvSpPr>
        <p:spPr>
          <a:xfrm>
            <a:off x="1499454" y="2458999"/>
            <a:ext cx="4291271" cy="1377949"/>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00000"/>
                </a:solidFill>
                <a:latin typeface="Dancing Script Bold"/>
              </a:rPr>
              <a:t>Features</a:t>
            </a:r>
          </a:p>
        </p:txBody>
      </p:sp>
      <p:grpSp>
        <p:nvGrpSpPr>
          <p:cNvPr id="37" name="Group 37"/>
          <p:cNvGrpSpPr/>
          <p:nvPr/>
        </p:nvGrpSpPr>
        <p:grpSpPr>
          <a:xfrm>
            <a:off x="8414971" y="1207179"/>
            <a:ext cx="3298465" cy="1393189"/>
            <a:chOff x="0" y="0"/>
            <a:chExt cx="1116231" cy="471468"/>
          </a:xfrm>
        </p:grpSpPr>
        <p:sp>
          <p:nvSpPr>
            <p:cNvPr id="38" name="Freeform 38"/>
            <p:cNvSpPr/>
            <p:nvPr/>
          </p:nvSpPr>
          <p:spPr>
            <a:xfrm>
              <a:off x="0" y="0"/>
              <a:ext cx="1116231" cy="471468"/>
            </a:xfrm>
            <a:custGeom>
              <a:avLst/>
              <a:gdLst/>
              <a:ahLst/>
              <a:cxnLst/>
              <a:rect l="l" t="t" r="r" b="b"/>
              <a:pathLst>
                <a:path w="1116231" h="471468">
                  <a:moveTo>
                    <a:pt x="79802" y="0"/>
                  </a:moveTo>
                  <a:lnTo>
                    <a:pt x="1036429" y="0"/>
                  </a:lnTo>
                  <a:cubicBezTo>
                    <a:pt x="1080503" y="0"/>
                    <a:pt x="1116231" y="35729"/>
                    <a:pt x="1116231" y="79802"/>
                  </a:cubicBezTo>
                  <a:lnTo>
                    <a:pt x="1116231" y="391666"/>
                  </a:lnTo>
                  <a:cubicBezTo>
                    <a:pt x="1116231" y="435739"/>
                    <a:pt x="1080503" y="471468"/>
                    <a:pt x="1036429" y="471468"/>
                  </a:cubicBezTo>
                  <a:lnTo>
                    <a:pt x="79802" y="471468"/>
                  </a:lnTo>
                  <a:cubicBezTo>
                    <a:pt x="35729" y="471468"/>
                    <a:pt x="0" y="435739"/>
                    <a:pt x="0" y="391666"/>
                  </a:cubicBezTo>
                  <a:lnTo>
                    <a:pt x="0" y="79802"/>
                  </a:lnTo>
                  <a:cubicBezTo>
                    <a:pt x="0" y="35729"/>
                    <a:pt x="35729" y="0"/>
                    <a:pt x="79802" y="0"/>
                  </a:cubicBezTo>
                  <a:close/>
                </a:path>
              </a:pathLst>
            </a:custGeom>
            <a:solidFill>
              <a:srgbClr val="7DC7F1">
                <a:alpha val="19608"/>
              </a:srgbClr>
            </a:solidFill>
            <a:ln cap="rnd">
              <a:noFill/>
              <a:prstDash val="solid"/>
              <a:round/>
            </a:ln>
          </p:spPr>
          <p:txBody>
            <a:bodyPr/>
            <a:lstStyle/>
            <a:p>
              <a:endParaRPr lang="en-US"/>
            </a:p>
          </p:txBody>
        </p:sp>
        <p:sp>
          <p:nvSpPr>
            <p:cNvPr id="39" name="TextBox 39"/>
            <p:cNvSpPr txBox="1"/>
            <p:nvPr/>
          </p:nvSpPr>
          <p:spPr>
            <a:xfrm>
              <a:off x="0" y="-28575"/>
              <a:ext cx="1116231" cy="500043"/>
            </a:xfrm>
            <a:prstGeom prst="rect">
              <a:avLst/>
            </a:prstGeom>
          </p:spPr>
          <p:txBody>
            <a:bodyPr lIns="0" tIns="0" rIns="0" bIns="0" rtlCol="0" anchor="ctr"/>
            <a:lstStyle/>
            <a:p>
              <a:pPr marL="0" lvl="0" indent="0" algn="ctr">
                <a:lnSpc>
                  <a:spcPts val="700"/>
                </a:lnSpc>
                <a:spcBef>
                  <a:spcPct val="0"/>
                </a:spcBef>
              </a:pPr>
              <a:endParaRPr/>
            </a:p>
          </p:txBody>
        </p:sp>
      </p:grpSp>
      <p:grpSp>
        <p:nvGrpSpPr>
          <p:cNvPr id="40" name="Group 40"/>
          <p:cNvGrpSpPr/>
          <p:nvPr/>
        </p:nvGrpSpPr>
        <p:grpSpPr>
          <a:xfrm>
            <a:off x="12481425" y="1207179"/>
            <a:ext cx="3298465" cy="1393189"/>
            <a:chOff x="0" y="0"/>
            <a:chExt cx="1116231" cy="471468"/>
          </a:xfrm>
        </p:grpSpPr>
        <p:sp>
          <p:nvSpPr>
            <p:cNvPr id="41" name="Freeform 41"/>
            <p:cNvSpPr/>
            <p:nvPr/>
          </p:nvSpPr>
          <p:spPr>
            <a:xfrm>
              <a:off x="0" y="0"/>
              <a:ext cx="1116231" cy="471468"/>
            </a:xfrm>
            <a:custGeom>
              <a:avLst/>
              <a:gdLst/>
              <a:ahLst/>
              <a:cxnLst/>
              <a:rect l="l" t="t" r="r" b="b"/>
              <a:pathLst>
                <a:path w="1116231" h="471468">
                  <a:moveTo>
                    <a:pt x="79802" y="0"/>
                  </a:moveTo>
                  <a:lnTo>
                    <a:pt x="1036429" y="0"/>
                  </a:lnTo>
                  <a:cubicBezTo>
                    <a:pt x="1080503" y="0"/>
                    <a:pt x="1116231" y="35729"/>
                    <a:pt x="1116231" y="79802"/>
                  </a:cubicBezTo>
                  <a:lnTo>
                    <a:pt x="1116231" y="391666"/>
                  </a:lnTo>
                  <a:cubicBezTo>
                    <a:pt x="1116231" y="435739"/>
                    <a:pt x="1080503" y="471468"/>
                    <a:pt x="1036429" y="471468"/>
                  </a:cubicBezTo>
                  <a:lnTo>
                    <a:pt x="79802" y="471468"/>
                  </a:lnTo>
                  <a:cubicBezTo>
                    <a:pt x="35729" y="471468"/>
                    <a:pt x="0" y="435739"/>
                    <a:pt x="0" y="391666"/>
                  </a:cubicBezTo>
                  <a:lnTo>
                    <a:pt x="0" y="79802"/>
                  </a:lnTo>
                  <a:cubicBezTo>
                    <a:pt x="0" y="35729"/>
                    <a:pt x="35729" y="0"/>
                    <a:pt x="79802" y="0"/>
                  </a:cubicBezTo>
                  <a:close/>
                </a:path>
              </a:pathLst>
            </a:custGeom>
            <a:solidFill>
              <a:srgbClr val="7DC7F1">
                <a:alpha val="19608"/>
              </a:srgbClr>
            </a:solidFill>
            <a:ln cap="rnd">
              <a:noFill/>
              <a:prstDash val="solid"/>
              <a:round/>
            </a:ln>
          </p:spPr>
          <p:txBody>
            <a:bodyPr/>
            <a:lstStyle/>
            <a:p>
              <a:endParaRPr lang="en-US"/>
            </a:p>
          </p:txBody>
        </p:sp>
        <p:sp>
          <p:nvSpPr>
            <p:cNvPr id="42" name="TextBox 42"/>
            <p:cNvSpPr txBox="1"/>
            <p:nvPr/>
          </p:nvSpPr>
          <p:spPr>
            <a:xfrm>
              <a:off x="0" y="-28575"/>
              <a:ext cx="1116231" cy="500043"/>
            </a:xfrm>
            <a:prstGeom prst="rect">
              <a:avLst/>
            </a:prstGeom>
          </p:spPr>
          <p:txBody>
            <a:bodyPr lIns="0" tIns="0" rIns="0" bIns="0" rtlCol="0" anchor="ctr"/>
            <a:lstStyle/>
            <a:p>
              <a:pPr marL="0" lvl="0" indent="0" algn="ctr">
                <a:lnSpc>
                  <a:spcPts val="700"/>
                </a:lnSpc>
                <a:spcBef>
                  <a:spcPct val="0"/>
                </a:spcBef>
              </a:pPr>
              <a:endParaRPr/>
            </a:p>
          </p:txBody>
        </p:sp>
      </p:grpSp>
      <p:grpSp>
        <p:nvGrpSpPr>
          <p:cNvPr id="43" name="Group 43"/>
          <p:cNvGrpSpPr/>
          <p:nvPr/>
        </p:nvGrpSpPr>
        <p:grpSpPr>
          <a:xfrm>
            <a:off x="7560592" y="2983087"/>
            <a:ext cx="3298465" cy="1393189"/>
            <a:chOff x="0" y="0"/>
            <a:chExt cx="1116231" cy="471468"/>
          </a:xfrm>
        </p:grpSpPr>
        <p:sp>
          <p:nvSpPr>
            <p:cNvPr id="44" name="Freeform 44"/>
            <p:cNvSpPr/>
            <p:nvPr/>
          </p:nvSpPr>
          <p:spPr>
            <a:xfrm>
              <a:off x="0" y="0"/>
              <a:ext cx="1116231" cy="471468"/>
            </a:xfrm>
            <a:custGeom>
              <a:avLst/>
              <a:gdLst/>
              <a:ahLst/>
              <a:cxnLst/>
              <a:rect l="l" t="t" r="r" b="b"/>
              <a:pathLst>
                <a:path w="1116231" h="471468">
                  <a:moveTo>
                    <a:pt x="79802" y="0"/>
                  </a:moveTo>
                  <a:lnTo>
                    <a:pt x="1036429" y="0"/>
                  </a:lnTo>
                  <a:cubicBezTo>
                    <a:pt x="1080503" y="0"/>
                    <a:pt x="1116231" y="35729"/>
                    <a:pt x="1116231" y="79802"/>
                  </a:cubicBezTo>
                  <a:lnTo>
                    <a:pt x="1116231" y="391666"/>
                  </a:lnTo>
                  <a:cubicBezTo>
                    <a:pt x="1116231" y="435739"/>
                    <a:pt x="1080503" y="471468"/>
                    <a:pt x="1036429" y="471468"/>
                  </a:cubicBezTo>
                  <a:lnTo>
                    <a:pt x="79802" y="471468"/>
                  </a:lnTo>
                  <a:cubicBezTo>
                    <a:pt x="35729" y="471468"/>
                    <a:pt x="0" y="435739"/>
                    <a:pt x="0" y="391666"/>
                  </a:cubicBezTo>
                  <a:lnTo>
                    <a:pt x="0" y="79802"/>
                  </a:lnTo>
                  <a:cubicBezTo>
                    <a:pt x="0" y="35729"/>
                    <a:pt x="35729" y="0"/>
                    <a:pt x="79802" y="0"/>
                  </a:cubicBezTo>
                  <a:close/>
                </a:path>
              </a:pathLst>
            </a:custGeom>
            <a:solidFill>
              <a:srgbClr val="7DC7F1">
                <a:alpha val="19608"/>
              </a:srgbClr>
            </a:solidFill>
            <a:ln cap="rnd">
              <a:noFill/>
              <a:prstDash val="solid"/>
              <a:round/>
            </a:ln>
          </p:spPr>
          <p:txBody>
            <a:bodyPr/>
            <a:lstStyle/>
            <a:p>
              <a:endParaRPr lang="en-US"/>
            </a:p>
          </p:txBody>
        </p:sp>
        <p:sp>
          <p:nvSpPr>
            <p:cNvPr id="45" name="TextBox 45"/>
            <p:cNvSpPr txBox="1"/>
            <p:nvPr/>
          </p:nvSpPr>
          <p:spPr>
            <a:xfrm>
              <a:off x="0" y="-28575"/>
              <a:ext cx="1116231" cy="500043"/>
            </a:xfrm>
            <a:prstGeom prst="rect">
              <a:avLst/>
            </a:prstGeom>
          </p:spPr>
          <p:txBody>
            <a:bodyPr lIns="0" tIns="0" rIns="0" bIns="0" rtlCol="0" anchor="ctr"/>
            <a:lstStyle/>
            <a:p>
              <a:pPr marL="0" lvl="0" indent="0" algn="ctr">
                <a:lnSpc>
                  <a:spcPts val="700"/>
                </a:lnSpc>
                <a:spcBef>
                  <a:spcPct val="0"/>
                </a:spcBef>
              </a:pPr>
              <a:endParaRPr/>
            </a:p>
          </p:txBody>
        </p:sp>
      </p:grpSp>
      <p:grpSp>
        <p:nvGrpSpPr>
          <p:cNvPr id="46" name="Group 46"/>
          <p:cNvGrpSpPr/>
          <p:nvPr/>
        </p:nvGrpSpPr>
        <p:grpSpPr>
          <a:xfrm>
            <a:off x="13335803" y="2983087"/>
            <a:ext cx="3298465" cy="1393189"/>
            <a:chOff x="0" y="0"/>
            <a:chExt cx="1116231" cy="471468"/>
          </a:xfrm>
        </p:grpSpPr>
        <p:sp>
          <p:nvSpPr>
            <p:cNvPr id="47" name="Freeform 47"/>
            <p:cNvSpPr/>
            <p:nvPr/>
          </p:nvSpPr>
          <p:spPr>
            <a:xfrm>
              <a:off x="0" y="0"/>
              <a:ext cx="1116231" cy="471468"/>
            </a:xfrm>
            <a:custGeom>
              <a:avLst/>
              <a:gdLst/>
              <a:ahLst/>
              <a:cxnLst/>
              <a:rect l="l" t="t" r="r" b="b"/>
              <a:pathLst>
                <a:path w="1116231" h="471468">
                  <a:moveTo>
                    <a:pt x="79802" y="0"/>
                  </a:moveTo>
                  <a:lnTo>
                    <a:pt x="1036429" y="0"/>
                  </a:lnTo>
                  <a:cubicBezTo>
                    <a:pt x="1080503" y="0"/>
                    <a:pt x="1116231" y="35729"/>
                    <a:pt x="1116231" y="79802"/>
                  </a:cubicBezTo>
                  <a:lnTo>
                    <a:pt x="1116231" y="391666"/>
                  </a:lnTo>
                  <a:cubicBezTo>
                    <a:pt x="1116231" y="435739"/>
                    <a:pt x="1080503" y="471468"/>
                    <a:pt x="1036429" y="471468"/>
                  </a:cubicBezTo>
                  <a:lnTo>
                    <a:pt x="79802" y="471468"/>
                  </a:lnTo>
                  <a:cubicBezTo>
                    <a:pt x="35729" y="471468"/>
                    <a:pt x="0" y="435739"/>
                    <a:pt x="0" y="391666"/>
                  </a:cubicBezTo>
                  <a:lnTo>
                    <a:pt x="0" y="79802"/>
                  </a:lnTo>
                  <a:cubicBezTo>
                    <a:pt x="0" y="35729"/>
                    <a:pt x="35729" y="0"/>
                    <a:pt x="79802" y="0"/>
                  </a:cubicBezTo>
                  <a:close/>
                </a:path>
              </a:pathLst>
            </a:custGeom>
            <a:solidFill>
              <a:srgbClr val="7DC7F1">
                <a:alpha val="19608"/>
              </a:srgbClr>
            </a:solidFill>
            <a:ln cap="rnd">
              <a:noFill/>
              <a:prstDash val="solid"/>
              <a:round/>
            </a:ln>
          </p:spPr>
          <p:txBody>
            <a:bodyPr/>
            <a:lstStyle/>
            <a:p>
              <a:endParaRPr lang="en-US"/>
            </a:p>
          </p:txBody>
        </p:sp>
        <p:sp>
          <p:nvSpPr>
            <p:cNvPr id="48" name="TextBox 48"/>
            <p:cNvSpPr txBox="1"/>
            <p:nvPr/>
          </p:nvSpPr>
          <p:spPr>
            <a:xfrm>
              <a:off x="0" y="-28575"/>
              <a:ext cx="1116231" cy="500043"/>
            </a:xfrm>
            <a:prstGeom prst="rect">
              <a:avLst/>
            </a:prstGeom>
          </p:spPr>
          <p:txBody>
            <a:bodyPr lIns="0" tIns="0" rIns="0" bIns="0" rtlCol="0" anchor="ctr"/>
            <a:lstStyle/>
            <a:p>
              <a:pPr marL="0" lvl="0" indent="0" algn="ctr">
                <a:lnSpc>
                  <a:spcPts val="700"/>
                </a:lnSpc>
                <a:spcBef>
                  <a:spcPct val="0"/>
                </a:spcBef>
              </a:pPr>
              <a:endParaRPr/>
            </a:p>
          </p:txBody>
        </p:sp>
      </p:grpSp>
      <p:grpSp>
        <p:nvGrpSpPr>
          <p:cNvPr id="49" name="Group 49"/>
          <p:cNvGrpSpPr/>
          <p:nvPr/>
        </p:nvGrpSpPr>
        <p:grpSpPr>
          <a:xfrm>
            <a:off x="8414971" y="4758996"/>
            <a:ext cx="7364919" cy="1393189"/>
            <a:chOff x="0" y="0"/>
            <a:chExt cx="2492357" cy="471468"/>
          </a:xfrm>
        </p:grpSpPr>
        <p:sp>
          <p:nvSpPr>
            <p:cNvPr id="50" name="Freeform 50"/>
            <p:cNvSpPr/>
            <p:nvPr/>
          </p:nvSpPr>
          <p:spPr>
            <a:xfrm>
              <a:off x="0" y="0"/>
              <a:ext cx="2492357" cy="471468"/>
            </a:xfrm>
            <a:custGeom>
              <a:avLst/>
              <a:gdLst/>
              <a:ahLst/>
              <a:cxnLst/>
              <a:rect l="l" t="t" r="r" b="b"/>
              <a:pathLst>
                <a:path w="2492357" h="471468">
                  <a:moveTo>
                    <a:pt x="35740" y="0"/>
                  </a:moveTo>
                  <a:lnTo>
                    <a:pt x="2456617" y="0"/>
                  </a:lnTo>
                  <a:cubicBezTo>
                    <a:pt x="2466096" y="0"/>
                    <a:pt x="2475187" y="3765"/>
                    <a:pt x="2481889" y="10468"/>
                  </a:cubicBezTo>
                  <a:cubicBezTo>
                    <a:pt x="2488592" y="17171"/>
                    <a:pt x="2492357" y="26261"/>
                    <a:pt x="2492357" y="35740"/>
                  </a:cubicBezTo>
                  <a:lnTo>
                    <a:pt x="2492357" y="435728"/>
                  </a:lnTo>
                  <a:cubicBezTo>
                    <a:pt x="2492357" y="445207"/>
                    <a:pt x="2488592" y="454297"/>
                    <a:pt x="2481889" y="461000"/>
                  </a:cubicBezTo>
                  <a:cubicBezTo>
                    <a:pt x="2475187" y="467703"/>
                    <a:pt x="2466096" y="471468"/>
                    <a:pt x="2456617" y="471468"/>
                  </a:cubicBezTo>
                  <a:lnTo>
                    <a:pt x="35740" y="471468"/>
                  </a:lnTo>
                  <a:cubicBezTo>
                    <a:pt x="26261" y="471468"/>
                    <a:pt x="17171" y="467703"/>
                    <a:pt x="10468" y="461000"/>
                  </a:cubicBezTo>
                  <a:cubicBezTo>
                    <a:pt x="3765" y="454297"/>
                    <a:pt x="0" y="445207"/>
                    <a:pt x="0" y="435728"/>
                  </a:cubicBezTo>
                  <a:lnTo>
                    <a:pt x="0" y="35740"/>
                  </a:lnTo>
                  <a:cubicBezTo>
                    <a:pt x="0" y="26261"/>
                    <a:pt x="3765" y="17171"/>
                    <a:pt x="10468" y="10468"/>
                  </a:cubicBezTo>
                  <a:cubicBezTo>
                    <a:pt x="17171" y="3765"/>
                    <a:pt x="26261" y="0"/>
                    <a:pt x="35740" y="0"/>
                  </a:cubicBezTo>
                  <a:close/>
                </a:path>
              </a:pathLst>
            </a:custGeom>
            <a:solidFill>
              <a:srgbClr val="7DC7F1">
                <a:alpha val="19608"/>
              </a:srgbClr>
            </a:solidFill>
            <a:ln cap="rnd">
              <a:noFill/>
              <a:prstDash val="solid"/>
              <a:round/>
            </a:ln>
          </p:spPr>
          <p:txBody>
            <a:bodyPr/>
            <a:lstStyle/>
            <a:p>
              <a:endParaRPr lang="en-US"/>
            </a:p>
          </p:txBody>
        </p:sp>
        <p:sp>
          <p:nvSpPr>
            <p:cNvPr id="51" name="TextBox 51"/>
            <p:cNvSpPr txBox="1"/>
            <p:nvPr/>
          </p:nvSpPr>
          <p:spPr>
            <a:xfrm>
              <a:off x="0" y="-28575"/>
              <a:ext cx="2492357" cy="500043"/>
            </a:xfrm>
            <a:prstGeom prst="rect">
              <a:avLst/>
            </a:prstGeom>
          </p:spPr>
          <p:txBody>
            <a:bodyPr lIns="0" tIns="0" rIns="0" bIns="0" rtlCol="0" anchor="ctr"/>
            <a:lstStyle/>
            <a:p>
              <a:pPr marL="0" lvl="0" indent="0" algn="ctr">
                <a:lnSpc>
                  <a:spcPts val="700"/>
                </a:lnSpc>
                <a:spcBef>
                  <a:spcPct val="0"/>
                </a:spcBef>
              </a:pPr>
              <a:endParaRPr/>
            </a:p>
          </p:txBody>
        </p:sp>
      </p:grpSp>
      <p:sp>
        <p:nvSpPr>
          <p:cNvPr id="52" name="TextBox 52"/>
          <p:cNvSpPr txBox="1"/>
          <p:nvPr/>
        </p:nvSpPr>
        <p:spPr>
          <a:xfrm>
            <a:off x="9031055" y="1562778"/>
            <a:ext cx="2066295" cy="589777"/>
          </a:xfrm>
          <a:prstGeom prst="rect">
            <a:avLst/>
          </a:prstGeom>
        </p:spPr>
        <p:txBody>
          <a:bodyPr wrap="square" lIns="0" tIns="0" rIns="0" bIns="0" rtlCol="0" anchor="t">
            <a:spAutoFit/>
          </a:bodyPr>
          <a:lstStyle/>
          <a:p>
            <a:pPr algn="ctr">
              <a:lnSpc>
                <a:spcPts val="4900"/>
              </a:lnSpc>
              <a:spcBef>
                <a:spcPct val="0"/>
              </a:spcBef>
            </a:pPr>
            <a:r>
              <a:rPr lang="en-US" sz="3500" b="1">
                <a:solidFill>
                  <a:srgbClr val="000000"/>
                </a:solidFill>
                <a:latin typeface="Calibri (MS) Semi-Bold"/>
              </a:rPr>
              <a:t>Versioning</a:t>
            </a:r>
          </a:p>
        </p:txBody>
      </p:sp>
      <p:sp>
        <p:nvSpPr>
          <p:cNvPr id="53" name="TextBox 53"/>
          <p:cNvSpPr txBox="1"/>
          <p:nvPr/>
        </p:nvSpPr>
        <p:spPr>
          <a:xfrm>
            <a:off x="12779834" y="1495786"/>
            <a:ext cx="2701647" cy="589777"/>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Calibri (MS) Semi-Bold"/>
              </a:rPr>
              <a:t>Object Locking</a:t>
            </a:r>
          </a:p>
        </p:txBody>
      </p:sp>
      <p:sp>
        <p:nvSpPr>
          <p:cNvPr id="54" name="TextBox 54"/>
          <p:cNvSpPr txBox="1"/>
          <p:nvPr/>
        </p:nvSpPr>
        <p:spPr>
          <a:xfrm>
            <a:off x="8159547" y="3271694"/>
            <a:ext cx="2100556" cy="589777"/>
          </a:xfrm>
          <a:prstGeom prst="rect">
            <a:avLst/>
          </a:prstGeom>
        </p:spPr>
        <p:txBody>
          <a:bodyPr lIns="0" tIns="0" rIns="0" bIns="0" rtlCol="0" anchor="t">
            <a:spAutoFit/>
          </a:bodyPr>
          <a:lstStyle/>
          <a:p>
            <a:pPr marL="0" lvl="0" indent="0" algn="ctr">
              <a:lnSpc>
                <a:spcPts val="4900"/>
              </a:lnSpc>
              <a:spcBef>
                <a:spcPct val="0"/>
              </a:spcBef>
            </a:pPr>
            <a:r>
              <a:rPr lang="en-US" sz="3500" b="1" spc="-35">
                <a:solidFill>
                  <a:srgbClr val="000000"/>
                </a:solidFill>
                <a:latin typeface="Calibri (MS) Semi-Bold"/>
              </a:rPr>
              <a:t>Quota</a:t>
            </a:r>
          </a:p>
        </p:txBody>
      </p:sp>
      <p:sp>
        <p:nvSpPr>
          <p:cNvPr id="55" name="TextBox 55"/>
          <p:cNvSpPr txBox="1"/>
          <p:nvPr/>
        </p:nvSpPr>
        <p:spPr>
          <a:xfrm>
            <a:off x="13934758" y="3271694"/>
            <a:ext cx="2100556" cy="589777"/>
          </a:xfrm>
          <a:prstGeom prst="rect">
            <a:avLst/>
          </a:prstGeom>
        </p:spPr>
        <p:txBody>
          <a:bodyPr lIns="0" tIns="0" rIns="0" bIns="0" rtlCol="0" anchor="t">
            <a:spAutoFit/>
          </a:bodyPr>
          <a:lstStyle/>
          <a:p>
            <a:pPr marL="0" lvl="0" indent="0" algn="ctr">
              <a:lnSpc>
                <a:spcPts val="4900"/>
              </a:lnSpc>
              <a:spcBef>
                <a:spcPct val="0"/>
              </a:spcBef>
            </a:pPr>
            <a:r>
              <a:rPr lang="en-US" sz="3500" b="1" spc="-35">
                <a:solidFill>
                  <a:srgbClr val="000000"/>
                </a:solidFill>
                <a:latin typeface="Calibri (MS) Semi-Bold"/>
              </a:rPr>
              <a:t>Retention</a:t>
            </a:r>
          </a:p>
        </p:txBody>
      </p:sp>
      <p:sp>
        <p:nvSpPr>
          <p:cNvPr id="56" name="TextBox 56"/>
          <p:cNvSpPr txBox="1"/>
          <p:nvPr/>
        </p:nvSpPr>
        <p:spPr>
          <a:xfrm>
            <a:off x="10480204" y="5050957"/>
            <a:ext cx="3234452" cy="589777"/>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Calibri (MS) Semi-Bold"/>
              </a:rPr>
              <a:t>Các features khác</a:t>
            </a:r>
          </a:p>
        </p:txBody>
      </p:sp>
      <p:sp>
        <p:nvSpPr>
          <p:cNvPr id="57" name="TextBox 52">
            <a:extLst>
              <a:ext uri="{FF2B5EF4-FFF2-40B4-BE49-F238E27FC236}">
                <a16:creationId xmlns:a16="http://schemas.microsoft.com/office/drawing/2014/main" id="{1F3CFE93-727D-447E-9C97-8B73EA66ADD2}"/>
              </a:ext>
            </a:extLst>
          </p:cNvPr>
          <p:cNvSpPr txBox="1"/>
          <p:nvPr/>
        </p:nvSpPr>
        <p:spPr>
          <a:xfrm>
            <a:off x="10613146" y="7530951"/>
            <a:ext cx="6507002" cy="1812676"/>
          </a:xfrm>
          <a:prstGeom prst="rect">
            <a:avLst/>
          </a:prstGeom>
        </p:spPr>
        <p:txBody>
          <a:bodyPr wrap="square" lIns="0" tIns="0" rIns="0" bIns="0" rtlCol="0" anchor="t">
            <a:spAutoFit/>
          </a:bodyPr>
          <a:lstStyle/>
          <a:p>
            <a:pPr algn="ctr">
              <a:lnSpc>
                <a:spcPts val="4900"/>
              </a:lnSpc>
              <a:spcBef>
                <a:spcPct val="0"/>
              </a:spcBef>
            </a:pPr>
            <a:r>
              <a:rPr lang="en-US" sz="2500">
                <a:solidFill>
                  <a:srgbClr val="000000"/>
                </a:solidFill>
                <a:latin typeface="Calibri (MS) Semi-Bold"/>
              </a:rPr>
              <a:t>Xem video demo các tính năng trên Google Drive: </a:t>
            </a:r>
            <a:r>
              <a:rPr lang="en-US" sz="2500">
                <a:solidFill>
                  <a:srgbClr val="000000"/>
                </a:solidFill>
                <a:latin typeface="Calibri (MS) Semi-Bold"/>
                <a:hlinkClick r:id="rId11"/>
              </a:rPr>
              <a:t>https://drive.google.com/drive/folders/1xtAsJiyDr_8BaddEzrTnZ6lzgpVkSodP?usp=sharing</a:t>
            </a:r>
            <a:r>
              <a:rPr lang="en-US" sz="2500">
                <a:solidFill>
                  <a:srgbClr val="000000"/>
                </a:solidFill>
                <a:latin typeface="Calibri (MS) Semi-Bold"/>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rot="1683888">
            <a:off x="15804645" y="5661472"/>
            <a:ext cx="2909310" cy="6226150"/>
          </a:xfrm>
          <a:custGeom>
            <a:avLst/>
            <a:gdLst/>
            <a:ahLst/>
            <a:cxnLst/>
            <a:rect l="l" t="t" r="r" b="b"/>
            <a:pathLst>
              <a:path w="2909310" h="6226150">
                <a:moveTo>
                  <a:pt x="0" y="0"/>
                </a:moveTo>
                <a:lnTo>
                  <a:pt x="2909310" y="0"/>
                </a:lnTo>
                <a:lnTo>
                  <a:pt x="2909310" y="6226149"/>
                </a:lnTo>
                <a:lnTo>
                  <a:pt x="0" y="62261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158227" y="1459619"/>
            <a:ext cx="2899314" cy="1309640"/>
          </a:xfrm>
          <a:custGeom>
            <a:avLst/>
            <a:gdLst/>
            <a:ahLst/>
            <a:cxnLst/>
            <a:rect l="l" t="t" r="r" b="b"/>
            <a:pathLst>
              <a:path w="2899314" h="1309640">
                <a:moveTo>
                  <a:pt x="0" y="0"/>
                </a:moveTo>
                <a:lnTo>
                  <a:pt x="2899314" y="0"/>
                </a:lnTo>
                <a:lnTo>
                  <a:pt x="2899314" y="1309640"/>
                </a:lnTo>
                <a:lnTo>
                  <a:pt x="0" y="13096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V="1">
            <a:off x="4947293" y="7514757"/>
            <a:ext cx="2899314" cy="1309640"/>
          </a:xfrm>
          <a:custGeom>
            <a:avLst/>
            <a:gdLst/>
            <a:ahLst/>
            <a:cxnLst/>
            <a:rect l="l" t="t" r="r" b="b"/>
            <a:pathLst>
              <a:path w="2899314" h="1309640">
                <a:moveTo>
                  <a:pt x="0" y="1309641"/>
                </a:moveTo>
                <a:lnTo>
                  <a:pt x="2899314" y="1309641"/>
                </a:lnTo>
                <a:lnTo>
                  <a:pt x="2899314" y="0"/>
                </a:lnTo>
                <a:lnTo>
                  <a:pt x="0" y="0"/>
                </a:lnTo>
                <a:lnTo>
                  <a:pt x="0" y="1309641"/>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1683888">
            <a:off x="-602227" y="-928825"/>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6343506" y="-685341"/>
            <a:ext cx="3664013" cy="3564086"/>
          </a:xfrm>
          <a:custGeom>
            <a:avLst/>
            <a:gdLst/>
            <a:ahLst/>
            <a:cxnLst/>
            <a:rect l="l" t="t" r="r" b="b"/>
            <a:pathLst>
              <a:path w="3664013" h="3564086">
                <a:moveTo>
                  <a:pt x="0" y="0"/>
                </a:moveTo>
                <a:lnTo>
                  <a:pt x="3664013" y="0"/>
                </a:lnTo>
                <a:lnTo>
                  <a:pt x="3664013" y="3564085"/>
                </a:lnTo>
                <a:lnTo>
                  <a:pt x="0" y="35640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8" name="Group 8"/>
          <p:cNvGrpSpPr/>
          <p:nvPr/>
        </p:nvGrpSpPr>
        <p:grpSpPr>
          <a:xfrm>
            <a:off x="775467" y="3026434"/>
            <a:ext cx="6522657" cy="4345448"/>
            <a:chOff x="0" y="0"/>
            <a:chExt cx="8696877" cy="5793931"/>
          </a:xfrm>
        </p:grpSpPr>
        <p:grpSp>
          <p:nvGrpSpPr>
            <p:cNvPr id="9" name="Group 9"/>
            <p:cNvGrpSpPr/>
            <p:nvPr/>
          </p:nvGrpSpPr>
          <p:grpSpPr>
            <a:xfrm>
              <a:off x="0" y="0"/>
              <a:ext cx="8696877" cy="5793931"/>
              <a:chOff x="0" y="0"/>
              <a:chExt cx="2969980" cy="1978625"/>
            </a:xfrm>
          </p:grpSpPr>
          <p:sp>
            <p:nvSpPr>
              <p:cNvPr id="10" name="Freeform 10"/>
              <p:cNvSpPr/>
              <p:nvPr/>
            </p:nvSpPr>
            <p:spPr>
              <a:xfrm>
                <a:off x="0" y="0"/>
                <a:ext cx="2969980" cy="1978625"/>
              </a:xfrm>
              <a:custGeom>
                <a:avLst/>
                <a:gdLst/>
                <a:ahLst/>
                <a:cxnLst/>
                <a:rect l="l" t="t" r="r" b="b"/>
                <a:pathLst>
                  <a:path w="2969980" h="1978625">
                    <a:moveTo>
                      <a:pt x="40356" y="0"/>
                    </a:moveTo>
                    <a:lnTo>
                      <a:pt x="2929625" y="0"/>
                    </a:lnTo>
                    <a:cubicBezTo>
                      <a:pt x="2940328" y="0"/>
                      <a:pt x="2950592" y="4252"/>
                      <a:pt x="2958160" y="11820"/>
                    </a:cubicBezTo>
                    <a:cubicBezTo>
                      <a:pt x="2965728" y="19388"/>
                      <a:pt x="2969980" y="29653"/>
                      <a:pt x="2969980" y="40356"/>
                    </a:cubicBezTo>
                    <a:lnTo>
                      <a:pt x="2969980" y="1938270"/>
                    </a:lnTo>
                    <a:cubicBezTo>
                      <a:pt x="2969980" y="1948973"/>
                      <a:pt x="2965728" y="1959237"/>
                      <a:pt x="2958160" y="1966806"/>
                    </a:cubicBezTo>
                    <a:cubicBezTo>
                      <a:pt x="2950592" y="1974374"/>
                      <a:pt x="2940328" y="1978625"/>
                      <a:pt x="2929625" y="1978625"/>
                    </a:cubicBezTo>
                    <a:lnTo>
                      <a:pt x="40356" y="1978625"/>
                    </a:lnTo>
                    <a:cubicBezTo>
                      <a:pt x="29653" y="1978625"/>
                      <a:pt x="19388" y="1974374"/>
                      <a:pt x="11820" y="1966806"/>
                    </a:cubicBezTo>
                    <a:cubicBezTo>
                      <a:pt x="4252" y="1959237"/>
                      <a:pt x="0" y="1948973"/>
                      <a:pt x="0" y="1938270"/>
                    </a:cubicBezTo>
                    <a:lnTo>
                      <a:pt x="0" y="40356"/>
                    </a:lnTo>
                    <a:cubicBezTo>
                      <a:pt x="0" y="29653"/>
                      <a:pt x="4252" y="19388"/>
                      <a:pt x="11820" y="11820"/>
                    </a:cubicBezTo>
                    <a:cubicBezTo>
                      <a:pt x="19388" y="4252"/>
                      <a:pt x="29653" y="0"/>
                      <a:pt x="40356" y="0"/>
                    </a:cubicBezTo>
                    <a:close/>
                  </a:path>
                </a:pathLst>
              </a:custGeom>
              <a:solidFill>
                <a:srgbClr val="FFFEF7"/>
              </a:solidFill>
              <a:ln w="47625" cap="rnd">
                <a:solidFill>
                  <a:srgbClr val="000000"/>
                </a:solidFill>
                <a:prstDash val="solid"/>
                <a:round/>
              </a:ln>
            </p:spPr>
            <p:txBody>
              <a:bodyPr/>
              <a:lstStyle/>
              <a:p>
                <a:endParaRPr lang="en-US"/>
              </a:p>
            </p:txBody>
          </p:sp>
          <p:sp>
            <p:nvSpPr>
              <p:cNvPr id="11" name="TextBox 11"/>
              <p:cNvSpPr txBox="1"/>
              <p:nvPr/>
            </p:nvSpPr>
            <p:spPr>
              <a:xfrm>
                <a:off x="0" y="-28575"/>
                <a:ext cx="2969980" cy="2007200"/>
              </a:xfrm>
              <a:prstGeom prst="rect">
                <a:avLst/>
              </a:prstGeom>
            </p:spPr>
            <p:txBody>
              <a:bodyPr lIns="0" tIns="0" rIns="0" bIns="0" rtlCol="0" anchor="ctr"/>
              <a:lstStyle/>
              <a:p>
                <a:pPr marL="0" lvl="0" indent="0" algn="ctr">
                  <a:lnSpc>
                    <a:spcPts val="700"/>
                  </a:lnSpc>
                  <a:spcBef>
                    <a:spcPct val="0"/>
                  </a:spcBef>
                </a:pPr>
                <a:endParaRPr/>
              </a:p>
            </p:txBody>
          </p:sp>
        </p:grpSp>
        <p:sp>
          <p:nvSpPr>
            <p:cNvPr id="12" name="Freeform 12"/>
            <p:cNvSpPr/>
            <p:nvPr/>
          </p:nvSpPr>
          <p:spPr>
            <a:xfrm>
              <a:off x="6886922" y="535285"/>
              <a:ext cx="1216776" cy="304194"/>
            </a:xfrm>
            <a:custGeom>
              <a:avLst/>
              <a:gdLst/>
              <a:ahLst/>
              <a:cxnLst/>
              <a:rect l="l" t="t" r="r" b="b"/>
              <a:pathLst>
                <a:path w="1216776" h="304194">
                  <a:moveTo>
                    <a:pt x="0" y="0"/>
                  </a:moveTo>
                  <a:lnTo>
                    <a:pt x="1216776" y="0"/>
                  </a:lnTo>
                  <a:lnTo>
                    <a:pt x="1216776" y="304194"/>
                  </a:lnTo>
                  <a:lnTo>
                    <a:pt x="0" y="304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AutoShape 13"/>
            <p:cNvSpPr/>
            <p:nvPr/>
          </p:nvSpPr>
          <p:spPr>
            <a:xfrm>
              <a:off x="412109" y="1168329"/>
              <a:ext cx="7872658" cy="31750"/>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445806" y="1607742"/>
              <a:ext cx="7805264" cy="3675591"/>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00000"/>
                  </a:solidFill>
                  <a:latin typeface="Dancing Script Bold"/>
                </a:rPr>
                <a:t>Kiến nghị nâng cấp mô hình</a:t>
              </a:r>
            </a:p>
          </p:txBody>
        </p:sp>
      </p:grpSp>
      <p:sp>
        <p:nvSpPr>
          <p:cNvPr id="15" name="Freeform 15"/>
          <p:cNvSpPr/>
          <p:nvPr/>
        </p:nvSpPr>
        <p:spPr>
          <a:xfrm rot="330143">
            <a:off x="7354534" y="4962146"/>
            <a:ext cx="935537" cy="426839"/>
          </a:xfrm>
          <a:custGeom>
            <a:avLst/>
            <a:gdLst/>
            <a:ahLst/>
            <a:cxnLst/>
            <a:rect l="l" t="t" r="r" b="b"/>
            <a:pathLst>
              <a:path w="935537" h="426839">
                <a:moveTo>
                  <a:pt x="0" y="0"/>
                </a:moveTo>
                <a:lnTo>
                  <a:pt x="935537" y="0"/>
                </a:lnTo>
                <a:lnTo>
                  <a:pt x="935537" y="426838"/>
                </a:lnTo>
                <a:lnTo>
                  <a:pt x="0" y="42683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6" name="Group 16"/>
          <p:cNvGrpSpPr/>
          <p:nvPr/>
        </p:nvGrpSpPr>
        <p:grpSpPr>
          <a:xfrm>
            <a:off x="8365990" y="3760082"/>
            <a:ext cx="9146543" cy="2763852"/>
            <a:chOff x="0" y="0"/>
            <a:chExt cx="4164721" cy="1258473"/>
          </a:xfrm>
        </p:grpSpPr>
        <p:sp>
          <p:nvSpPr>
            <p:cNvPr id="17" name="Freeform 17"/>
            <p:cNvSpPr/>
            <p:nvPr/>
          </p:nvSpPr>
          <p:spPr>
            <a:xfrm>
              <a:off x="0" y="0"/>
              <a:ext cx="4164721" cy="1258473"/>
            </a:xfrm>
            <a:custGeom>
              <a:avLst/>
              <a:gdLst/>
              <a:ahLst/>
              <a:cxnLst/>
              <a:rect l="l" t="t" r="r" b="b"/>
              <a:pathLst>
                <a:path w="4164721" h="1258473">
                  <a:moveTo>
                    <a:pt x="28779" y="0"/>
                  </a:moveTo>
                  <a:lnTo>
                    <a:pt x="4135943" y="0"/>
                  </a:lnTo>
                  <a:cubicBezTo>
                    <a:pt x="4151837" y="0"/>
                    <a:pt x="4164721" y="12885"/>
                    <a:pt x="4164721" y="28779"/>
                  </a:cubicBezTo>
                  <a:lnTo>
                    <a:pt x="4164721" y="1229694"/>
                  </a:lnTo>
                  <a:cubicBezTo>
                    <a:pt x="4164721" y="1245588"/>
                    <a:pt x="4151837" y="1258473"/>
                    <a:pt x="4135943" y="1258473"/>
                  </a:cubicBezTo>
                  <a:lnTo>
                    <a:pt x="28779" y="1258473"/>
                  </a:lnTo>
                  <a:cubicBezTo>
                    <a:pt x="12885" y="1258473"/>
                    <a:pt x="0" y="1245588"/>
                    <a:pt x="0" y="1229694"/>
                  </a:cubicBezTo>
                  <a:lnTo>
                    <a:pt x="0" y="28779"/>
                  </a:lnTo>
                  <a:cubicBezTo>
                    <a:pt x="0" y="12885"/>
                    <a:pt x="12885" y="0"/>
                    <a:pt x="28779" y="0"/>
                  </a:cubicBezTo>
                  <a:close/>
                </a:path>
              </a:pathLst>
            </a:custGeom>
            <a:solidFill>
              <a:srgbClr val="FFFEF7"/>
            </a:solidFill>
            <a:ln w="47625" cap="rnd">
              <a:solidFill>
                <a:srgbClr val="000000"/>
              </a:solidFill>
              <a:prstDash val="solid"/>
              <a:round/>
            </a:ln>
          </p:spPr>
          <p:txBody>
            <a:bodyPr/>
            <a:lstStyle/>
            <a:p>
              <a:endParaRPr lang="en-US"/>
            </a:p>
          </p:txBody>
        </p:sp>
        <p:sp>
          <p:nvSpPr>
            <p:cNvPr id="18" name="TextBox 18"/>
            <p:cNvSpPr txBox="1"/>
            <p:nvPr/>
          </p:nvSpPr>
          <p:spPr>
            <a:xfrm>
              <a:off x="0" y="-28575"/>
              <a:ext cx="4164721" cy="1287048"/>
            </a:xfrm>
            <a:prstGeom prst="rect">
              <a:avLst/>
            </a:prstGeom>
          </p:spPr>
          <p:txBody>
            <a:bodyPr lIns="0" tIns="0" rIns="0" bIns="0" rtlCol="0" anchor="ctr"/>
            <a:lstStyle/>
            <a:p>
              <a:pPr marL="0" lvl="0" indent="0" algn="ctr">
                <a:lnSpc>
                  <a:spcPts val="700"/>
                </a:lnSpc>
                <a:spcBef>
                  <a:spcPct val="0"/>
                </a:spcBef>
              </a:pPr>
              <a:endParaRPr/>
            </a:p>
          </p:txBody>
        </p:sp>
      </p:grpSp>
      <p:grpSp>
        <p:nvGrpSpPr>
          <p:cNvPr id="19" name="Group 19"/>
          <p:cNvGrpSpPr/>
          <p:nvPr/>
        </p:nvGrpSpPr>
        <p:grpSpPr>
          <a:xfrm>
            <a:off x="8365990" y="732513"/>
            <a:ext cx="9146543" cy="2763852"/>
            <a:chOff x="0" y="0"/>
            <a:chExt cx="4164721" cy="1258473"/>
          </a:xfrm>
        </p:grpSpPr>
        <p:sp>
          <p:nvSpPr>
            <p:cNvPr id="20" name="Freeform 20"/>
            <p:cNvSpPr/>
            <p:nvPr/>
          </p:nvSpPr>
          <p:spPr>
            <a:xfrm>
              <a:off x="0" y="0"/>
              <a:ext cx="4164721" cy="1258473"/>
            </a:xfrm>
            <a:custGeom>
              <a:avLst/>
              <a:gdLst/>
              <a:ahLst/>
              <a:cxnLst/>
              <a:rect l="l" t="t" r="r" b="b"/>
              <a:pathLst>
                <a:path w="4164721" h="1258473">
                  <a:moveTo>
                    <a:pt x="28779" y="0"/>
                  </a:moveTo>
                  <a:lnTo>
                    <a:pt x="4135943" y="0"/>
                  </a:lnTo>
                  <a:cubicBezTo>
                    <a:pt x="4151837" y="0"/>
                    <a:pt x="4164721" y="12885"/>
                    <a:pt x="4164721" y="28779"/>
                  </a:cubicBezTo>
                  <a:lnTo>
                    <a:pt x="4164721" y="1229694"/>
                  </a:lnTo>
                  <a:cubicBezTo>
                    <a:pt x="4164721" y="1245588"/>
                    <a:pt x="4151837" y="1258473"/>
                    <a:pt x="4135943" y="1258473"/>
                  </a:cubicBezTo>
                  <a:lnTo>
                    <a:pt x="28779" y="1258473"/>
                  </a:lnTo>
                  <a:cubicBezTo>
                    <a:pt x="12885" y="1258473"/>
                    <a:pt x="0" y="1245588"/>
                    <a:pt x="0" y="1229694"/>
                  </a:cubicBezTo>
                  <a:lnTo>
                    <a:pt x="0" y="28779"/>
                  </a:lnTo>
                  <a:cubicBezTo>
                    <a:pt x="0" y="12885"/>
                    <a:pt x="12885" y="0"/>
                    <a:pt x="28779" y="0"/>
                  </a:cubicBezTo>
                  <a:close/>
                </a:path>
              </a:pathLst>
            </a:custGeom>
            <a:solidFill>
              <a:srgbClr val="FFFEF7"/>
            </a:solidFill>
            <a:ln w="47625" cap="rnd">
              <a:solidFill>
                <a:srgbClr val="000000"/>
              </a:solidFill>
              <a:prstDash val="solid"/>
              <a:round/>
            </a:ln>
          </p:spPr>
          <p:txBody>
            <a:bodyPr/>
            <a:lstStyle/>
            <a:p>
              <a:endParaRPr lang="en-US"/>
            </a:p>
          </p:txBody>
        </p:sp>
        <p:sp>
          <p:nvSpPr>
            <p:cNvPr id="21" name="TextBox 21"/>
            <p:cNvSpPr txBox="1"/>
            <p:nvPr/>
          </p:nvSpPr>
          <p:spPr>
            <a:xfrm>
              <a:off x="0" y="-28575"/>
              <a:ext cx="4164721" cy="1287048"/>
            </a:xfrm>
            <a:prstGeom prst="rect">
              <a:avLst/>
            </a:prstGeom>
          </p:spPr>
          <p:txBody>
            <a:bodyPr lIns="0" tIns="0" rIns="0" bIns="0" rtlCol="0" anchor="ctr"/>
            <a:lstStyle/>
            <a:p>
              <a:pPr marL="0" lvl="0" indent="0" algn="ctr">
                <a:lnSpc>
                  <a:spcPts val="700"/>
                </a:lnSpc>
                <a:spcBef>
                  <a:spcPct val="0"/>
                </a:spcBef>
              </a:pPr>
              <a:endParaRPr/>
            </a:p>
          </p:txBody>
        </p:sp>
      </p:grpSp>
      <p:grpSp>
        <p:nvGrpSpPr>
          <p:cNvPr id="22" name="Group 22"/>
          <p:cNvGrpSpPr/>
          <p:nvPr/>
        </p:nvGrpSpPr>
        <p:grpSpPr>
          <a:xfrm>
            <a:off x="8365990" y="6790635"/>
            <a:ext cx="9146543" cy="2763852"/>
            <a:chOff x="0" y="0"/>
            <a:chExt cx="4164721" cy="1258473"/>
          </a:xfrm>
        </p:grpSpPr>
        <p:sp>
          <p:nvSpPr>
            <p:cNvPr id="23" name="Freeform 23"/>
            <p:cNvSpPr/>
            <p:nvPr/>
          </p:nvSpPr>
          <p:spPr>
            <a:xfrm>
              <a:off x="0" y="0"/>
              <a:ext cx="4164721" cy="1258473"/>
            </a:xfrm>
            <a:custGeom>
              <a:avLst/>
              <a:gdLst/>
              <a:ahLst/>
              <a:cxnLst/>
              <a:rect l="l" t="t" r="r" b="b"/>
              <a:pathLst>
                <a:path w="4164721" h="1258473">
                  <a:moveTo>
                    <a:pt x="28779" y="0"/>
                  </a:moveTo>
                  <a:lnTo>
                    <a:pt x="4135943" y="0"/>
                  </a:lnTo>
                  <a:cubicBezTo>
                    <a:pt x="4151837" y="0"/>
                    <a:pt x="4164721" y="12885"/>
                    <a:pt x="4164721" y="28779"/>
                  </a:cubicBezTo>
                  <a:lnTo>
                    <a:pt x="4164721" y="1229694"/>
                  </a:lnTo>
                  <a:cubicBezTo>
                    <a:pt x="4164721" y="1245588"/>
                    <a:pt x="4151837" y="1258473"/>
                    <a:pt x="4135943" y="1258473"/>
                  </a:cubicBezTo>
                  <a:lnTo>
                    <a:pt x="28779" y="1258473"/>
                  </a:lnTo>
                  <a:cubicBezTo>
                    <a:pt x="12885" y="1258473"/>
                    <a:pt x="0" y="1245588"/>
                    <a:pt x="0" y="1229694"/>
                  </a:cubicBezTo>
                  <a:lnTo>
                    <a:pt x="0" y="28779"/>
                  </a:lnTo>
                  <a:cubicBezTo>
                    <a:pt x="0" y="12885"/>
                    <a:pt x="12885" y="0"/>
                    <a:pt x="28779" y="0"/>
                  </a:cubicBezTo>
                  <a:close/>
                </a:path>
              </a:pathLst>
            </a:custGeom>
            <a:solidFill>
              <a:srgbClr val="FFFEF7"/>
            </a:solidFill>
            <a:ln w="47625" cap="rnd">
              <a:solidFill>
                <a:srgbClr val="000000"/>
              </a:solidFill>
              <a:prstDash val="solid"/>
              <a:round/>
            </a:ln>
          </p:spPr>
          <p:txBody>
            <a:bodyPr/>
            <a:lstStyle/>
            <a:p>
              <a:endParaRPr lang="en-US"/>
            </a:p>
          </p:txBody>
        </p:sp>
        <p:sp>
          <p:nvSpPr>
            <p:cNvPr id="24" name="TextBox 24"/>
            <p:cNvSpPr txBox="1"/>
            <p:nvPr/>
          </p:nvSpPr>
          <p:spPr>
            <a:xfrm>
              <a:off x="0" y="-28575"/>
              <a:ext cx="4164721" cy="1287048"/>
            </a:xfrm>
            <a:prstGeom prst="rect">
              <a:avLst/>
            </a:prstGeom>
          </p:spPr>
          <p:txBody>
            <a:bodyPr lIns="0" tIns="0" rIns="0" bIns="0" rtlCol="0" anchor="ctr"/>
            <a:lstStyle/>
            <a:p>
              <a:pPr marL="0" lvl="0" indent="0" algn="ctr">
                <a:lnSpc>
                  <a:spcPts val="700"/>
                </a:lnSpc>
                <a:spcBef>
                  <a:spcPct val="0"/>
                </a:spcBef>
              </a:pPr>
              <a:endParaRPr/>
            </a:p>
          </p:txBody>
        </p:sp>
      </p:grpSp>
      <p:sp>
        <p:nvSpPr>
          <p:cNvPr id="25" name="TextBox 25"/>
          <p:cNvSpPr txBox="1"/>
          <p:nvPr/>
        </p:nvSpPr>
        <p:spPr>
          <a:xfrm>
            <a:off x="8900066" y="1042877"/>
            <a:ext cx="7664341" cy="2000250"/>
          </a:xfrm>
          <a:prstGeom prst="rect">
            <a:avLst/>
          </a:prstGeom>
        </p:spPr>
        <p:txBody>
          <a:bodyPr lIns="0" tIns="0" rIns="0" bIns="0" rtlCol="0" anchor="t">
            <a:spAutoFit/>
          </a:bodyPr>
          <a:lstStyle/>
          <a:p>
            <a:pPr marL="0" lvl="0" indent="0">
              <a:lnSpc>
                <a:spcPts val="4900"/>
              </a:lnSpc>
              <a:spcBef>
                <a:spcPct val="0"/>
              </a:spcBef>
            </a:pPr>
            <a:r>
              <a:rPr lang="en-US" sz="3500" b="1" spc="-35">
                <a:solidFill>
                  <a:srgbClr val="000000"/>
                </a:solidFill>
                <a:latin typeface="Calibri (MS) Semi-Bold"/>
              </a:rPr>
              <a:t>Tăng</a:t>
            </a:r>
            <a:r>
              <a:rPr lang="en-US" sz="3500" b="1" strike="noStrike" spc="-35">
                <a:solidFill>
                  <a:srgbClr val="000000"/>
                </a:solidFill>
                <a:latin typeface="Calibri (MS) Semi-Bold"/>
              </a:rPr>
              <a:t> cường hiệu suất</a:t>
            </a:r>
          </a:p>
          <a:p>
            <a:pPr marL="539749" lvl="1" indent="-269875">
              <a:lnSpc>
                <a:spcPts val="3499"/>
              </a:lnSpc>
              <a:buFont typeface="Arial"/>
              <a:buChar char="•"/>
            </a:pPr>
            <a:r>
              <a:rPr lang="en-US" sz="2499" strike="noStrike" spc="-24">
                <a:solidFill>
                  <a:srgbClr val="000000"/>
                </a:solidFill>
                <a:latin typeface="Calibri (MS)"/>
              </a:rPr>
              <a:t>Tối ưu hóa cấu hình hệ thống</a:t>
            </a:r>
          </a:p>
          <a:p>
            <a:pPr marL="539749" lvl="1" indent="-269875">
              <a:lnSpc>
                <a:spcPts val="3499"/>
              </a:lnSpc>
              <a:buFont typeface="Arial"/>
              <a:buChar char="•"/>
            </a:pPr>
            <a:r>
              <a:rPr lang="en-US" sz="2499" strike="noStrike" spc="-24">
                <a:solidFill>
                  <a:srgbClr val="000000"/>
                </a:solidFill>
                <a:latin typeface="Calibri (MS)"/>
              </a:rPr>
              <a:t>Sử dụng các công nghệ mới như NVMe over Fabrics</a:t>
            </a:r>
          </a:p>
          <a:p>
            <a:pPr marL="539749" lvl="1" indent="-269875">
              <a:lnSpc>
                <a:spcPts val="3499"/>
              </a:lnSpc>
              <a:buFont typeface="Arial"/>
              <a:buChar char="•"/>
            </a:pPr>
            <a:r>
              <a:rPr lang="en-US" sz="2499" strike="noStrike" spc="-24">
                <a:solidFill>
                  <a:srgbClr val="000000"/>
                </a:solidFill>
                <a:latin typeface="Calibri (MS)"/>
              </a:rPr>
              <a:t>Tăng số lượng node trong cụm</a:t>
            </a:r>
          </a:p>
        </p:txBody>
      </p:sp>
      <p:sp>
        <p:nvSpPr>
          <p:cNvPr id="26" name="TextBox 26"/>
          <p:cNvSpPr txBox="1"/>
          <p:nvPr/>
        </p:nvSpPr>
        <p:spPr>
          <a:xfrm>
            <a:off x="8900066" y="4346671"/>
            <a:ext cx="7664341" cy="1498424"/>
          </a:xfrm>
          <a:prstGeom prst="rect">
            <a:avLst/>
          </a:prstGeom>
        </p:spPr>
        <p:txBody>
          <a:bodyPr lIns="0" tIns="0" rIns="0" bIns="0" rtlCol="0" anchor="t">
            <a:spAutoFit/>
          </a:bodyPr>
          <a:lstStyle/>
          <a:p>
            <a:pPr marL="0" lvl="0" indent="0">
              <a:lnSpc>
                <a:spcPts val="4900"/>
              </a:lnSpc>
              <a:spcBef>
                <a:spcPct val="0"/>
              </a:spcBef>
            </a:pPr>
            <a:r>
              <a:rPr lang="en-US" sz="3500" b="1" spc="-35">
                <a:solidFill>
                  <a:srgbClr val="000000"/>
                </a:solidFill>
                <a:latin typeface="Calibri (MS) Semi-Bold"/>
              </a:rPr>
              <a:t>Cải thiện khả năng mở rộng</a:t>
            </a:r>
            <a:r>
              <a:rPr lang="en-US" sz="3500" b="1" strike="noStrike" spc="-35">
                <a:solidFill>
                  <a:srgbClr val="000000"/>
                </a:solidFill>
                <a:latin typeface="Calibri (MS) Semi-Bold"/>
              </a:rPr>
              <a:t> </a:t>
            </a:r>
          </a:p>
          <a:p>
            <a:pPr marL="539749" lvl="1" indent="-269875">
              <a:lnSpc>
                <a:spcPts val="3499"/>
              </a:lnSpc>
              <a:buFont typeface="Arial"/>
              <a:buChar char="•"/>
            </a:pPr>
            <a:r>
              <a:rPr lang="en-US" sz="2499" strike="noStrike" spc="-24">
                <a:solidFill>
                  <a:srgbClr val="000000"/>
                </a:solidFill>
                <a:latin typeface="Calibri (MS)"/>
              </a:rPr>
              <a:t>Phân phối dữ liệu một cách hiệu quả hơn trên các node</a:t>
            </a:r>
          </a:p>
          <a:p>
            <a:pPr marL="539749" lvl="1" indent="-269875">
              <a:lnSpc>
                <a:spcPts val="3499"/>
              </a:lnSpc>
              <a:buFont typeface="Arial"/>
              <a:buChar char="•"/>
            </a:pPr>
            <a:r>
              <a:rPr lang="en-US" sz="2499" strike="noStrike" spc="-24">
                <a:solidFill>
                  <a:srgbClr val="000000"/>
                </a:solidFill>
                <a:latin typeface="Calibri (MS)"/>
              </a:rPr>
              <a:t>Tăng số lượng node mà MinIO có thể hỗ trợ</a:t>
            </a:r>
          </a:p>
        </p:txBody>
      </p:sp>
      <p:sp>
        <p:nvSpPr>
          <p:cNvPr id="27" name="TextBox 27"/>
          <p:cNvSpPr txBox="1"/>
          <p:nvPr/>
        </p:nvSpPr>
        <p:spPr>
          <a:xfrm>
            <a:off x="8900066" y="7100998"/>
            <a:ext cx="8078391" cy="2000250"/>
          </a:xfrm>
          <a:prstGeom prst="rect">
            <a:avLst/>
          </a:prstGeom>
        </p:spPr>
        <p:txBody>
          <a:bodyPr lIns="0" tIns="0" rIns="0" bIns="0" rtlCol="0" anchor="t">
            <a:spAutoFit/>
          </a:bodyPr>
          <a:lstStyle/>
          <a:p>
            <a:pPr marL="0" lvl="0" indent="0">
              <a:lnSpc>
                <a:spcPts val="4900"/>
              </a:lnSpc>
              <a:spcBef>
                <a:spcPct val="0"/>
              </a:spcBef>
            </a:pPr>
            <a:r>
              <a:rPr lang="en-US" sz="3500" b="1" spc="-35">
                <a:solidFill>
                  <a:srgbClr val="000000"/>
                </a:solidFill>
                <a:latin typeface="Calibri (MS) Semi-Bold"/>
              </a:rPr>
              <a:t>Tối ưu hóa chi phí</a:t>
            </a:r>
          </a:p>
          <a:p>
            <a:pPr marL="539749" lvl="1" indent="-269875">
              <a:lnSpc>
                <a:spcPts val="3499"/>
              </a:lnSpc>
              <a:buFont typeface="Arial"/>
              <a:buChar char="•"/>
            </a:pPr>
            <a:r>
              <a:rPr lang="en-US" sz="2499" strike="noStrike" spc="-24">
                <a:solidFill>
                  <a:srgbClr val="000000"/>
                </a:solidFill>
                <a:latin typeface="Calibri (MS)"/>
              </a:rPr>
              <a:t>Giảm bớt chi phí vận hành: chi phí năng lượng, bảo dưỡng</a:t>
            </a:r>
          </a:p>
          <a:p>
            <a:pPr marL="539749" lvl="1" indent="-269875">
              <a:lnSpc>
                <a:spcPts val="3499"/>
              </a:lnSpc>
              <a:buFont typeface="Arial"/>
              <a:buChar char="•"/>
            </a:pPr>
            <a:r>
              <a:rPr lang="en-US" sz="2499" strike="noStrike" spc="-24">
                <a:solidFill>
                  <a:srgbClr val="000000"/>
                </a:solidFill>
                <a:latin typeface="Calibri (MS)"/>
              </a:rPr>
              <a:t>Tăng hiệu suất của MinIO để giảm bớt chi phí cho mỗi yêu cầu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3695994" y="1779356"/>
            <a:ext cx="10896012" cy="6728287"/>
          </a:xfrm>
          <a:custGeom>
            <a:avLst/>
            <a:gdLst/>
            <a:ahLst/>
            <a:cxnLst/>
            <a:rect l="l" t="t" r="r" b="b"/>
            <a:pathLst>
              <a:path w="10896012" h="6728287">
                <a:moveTo>
                  <a:pt x="0" y="0"/>
                </a:moveTo>
                <a:lnTo>
                  <a:pt x="10896012" y="0"/>
                </a:lnTo>
                <a:lnTo>
                  <a:pt x="10896012" y="6728288"/>
                </a:lnTo>
                <a:lnTo>
                  <a:pt x="0" y="6728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5558582" y="3990975"/>
            <a:ext cx="7170837" cy="2066925"/>
          </a:xfrm>
          <a:prstGeom prst="rect">
            <a:avLst/>
          </a:prstGeom>
        </p:spPr>
        <p:txBody>
          <a:bodyPr lIns="0" tIns="0" rIns="0" bIns="0" rtlCol="0" anchor="t">
            <a:spAutoFit/>
          </a:bodyPr>
          <a:lstStyle/>
          <a:p>
            <a:pPr marL="0" lvl="0" indent="0" algn="ctr">
              <a:lnSpc>
                <a:spcPts val="16800"/>
              </a:lnSpc>
              <a:spcBef>
                <a:spcPct val="0"/>
              </a:spcBef>
            </a:pPr>
            <a:r>
              <a:rPr lang="en-US" sz="12000">
                <a:solidFill>
                  <a:srgbClr val="000000"/>
                </a:solidFill>
                <a:latin typeface="Dancing Script Bold"/>
              </a:rPr>
              <a:t>Thank you!</a:t>
            </a:r>
          </a:p>
        </p:txBody>
      </p:sp>
      <p:sp>
        <p:nvSpPr>
          <p:cNvPr id="5" name="Freeform 5"/>
          <p:cNvSpPr/>
          <p:nvPr/>
        </p:nvSpPr>
        <p:spPr>
          <a:xfrm>
            <a:off x="14727055" y="5729877"/>
            <a:ext cx="4609198" cy="6434160"/>
          </a:xfrm>
          <a:custGeom>
            <a:avLst/>
            <a:gdLst/>
            <a:ahLst/>
            <a:cxnLst/>
            <a:rect l="l" t="t" r="r" b="b"/>
            <a:pathLst>
              <a:path w="4609198" h="6434160">
                <a:moveTo>
                  <a:pt x="0" y="0"/>
                </a:moveTo>
                <a:lnTo>
                  <a:pt x="4609198" y="0"/>
                </a:lnTo>
                <a:lnTo>
                  <a:pt x="4609198" y="6434160"/>
                </a:lnTo>
                <a:lnTo>
                  <a:pt x="0" y="6434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1757656">
            <a:off x="-2268026" y="-422948"/>
            <a:ext cx="8967709" cy="2903296"/>
          </a:xfrm>
          <a:custGeom>
            <a:avLst/>
            <a:gdLst/>
            <a:ahLst/>
            <a:cxnLst/>
            <a:rect l="l" t="t" r="r" b="b"/>
            <a:pathLst>
              <a:path w="8967709" h="2903296">
                <a:moveTo>
                  <a:pt x="0" y="0"/>
                </a:moveTo>
                <a:lnTo>
                  <a:pt x="8967709" y="0"/>
                </a:lnTo>
                <a:lnTo>
                  <a:pt x="8967709" y="2903296"/>
                </a:lnTo>
                <a:lnTo>
                  <a:pt x="0" y="29032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2915845" y="1297614"/>
            <a:ext cx="12456310" cy="7691772"/>
          </a:xfrm>
          <a:custGeom>
            <a:avLst/>
            <a:gdLst/>
            <a:ahLst/>
            <a:cxnLst/>
            <a:rect l="l" t="t" r="r" b="b"/>
            <a:pathLst>
              <a:path w="12456310" h="7691772">
                <a:moveTo>
                  <a:pt x="0" y="0"/>
                </a:moveTo>
                <a:lnTo>
                  <a:pt x="12456310" y="0"/>
                </a:lnTo>
                <a:lnTo>
                  <a:pt x="12456310" y="7691772"/>
                </a:lnTo>
                <a:lnTo>
                  <a:pt x="0" y="7691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683888">
            <a:off x="15941323" y="5997879"/>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1683888">
            <a:off x="-602227" y="-928825"/>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1567821">
            <a:off x="14435596" y="5351277"/>
            <a:ext cx="1529987" cy="2527005"/>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7" name="Group 7"/>
          <p:cNvGrpSpPr/>
          <p:nvPr/>
        </p:nvGrpSpPr>
        <p:grpSpPr>
          <a:xfrm>
            <a:off x="2347187" y="1028700"/>
            <a:ext cx="5456124" cy="1700931"/>
            <a:chOff x="0" y="0"/>
            <a:chExt cx="7274833" cy="2267908"/>
          </a:xfrm>
        </p:grpSpPr>
        <p:grpSp>
          <p:nvGrpSpPr>
            <p:cNvPr id="8" name="Group 8"/>
            <p:cNvGrpSpPr/>
            <p:nvPr/>
          </p:nvGrpSpPr>
          <p:grpSpPr>
            <a:xfrm>
              <a:off x="0" y="0"/>
              <a:ext cx="7274833" cy="2267908"/>
              <a:chOff x="0" y="0"/>
              <a:chExt cx="1962273" cy="611733"/>
            </a:xfrm>
          </p:grpSpPr>
          <p:sp>
            <p:nvSpPr>
              <p:cNvPr id="9" name="Freeform 9"/>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txBody>
              <a:bodyPr/>
              <a:lstStyle/>
              <a:p>
                <a:endParaRPr lang="en-US"/>
              </a:p>
            </p:txBody>
          </p:sp>
          <p:sp>
            <p:nvSpPr>
              <p:cNvPr id="10" name="TextBox 10"/>
              <p:cNvSpPr txBox="1"/>
              <p:nvPr/>
            </p:nvSpPr>
            <p:spPr>
              <a:xfrm>
                <a:off x="0" y="-28575"/>
                <a:ext cx="1962273" cy="640308"/>
              </a:xfrm>
              <a:prstGeom prst="rect">
                <a:avLst/>
              </a:prstGeom>
            </p:spPr>
            <p:txBody>
              <a:bodyPr lIns="0" tIns="0" rIns="0" bIns="0" rtlCol="0" anchor="ctr"/>
              <a:lstStyle/>
              <a:p>
                <a:pPr marL="0" lvl="0" indent="0" algn="ctr">
                  <a:lnSpc>
                    <a:spcPts val="700"/>
                  </a:lnSpc>
                  <a:spcBef>
                    <a:spcPct val="0"/>
                  </a:spcBef>
                </a:pPr>
                <a:endParaRPr/>
              </a:p>
            </p:txBody>
          </p:sp>
        </p:grpSp>
        <p:sp>
          <p:nvSpPr>
            <p:cNvPr id="11" name="TextBox 11"/>
            <p:cNvSpPr txBox="1"/>
            <p:nvPr/>
          </p:nvSpPr>
          <p:spPr>
            <a:xfrm>
              <a:off x="776569" y="161346"/>
              <a:ext cx="5721694" cy="1783291"/>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00000"/>
                  </a:solidFill>
                  <a:latin typeface="Dancing Script Bold"/>
                </a:rPr>
                <a:t>Contents</a:t>
              </a:r>
            </a:p>
          </p:txBody>
        </p:sp>
      </p:grpSp>
      <p:sp>
        <p:nvSpPr>
          <p:cNvPr id="12" name="Freeform 12"/>
          <p:cNvSpPr/>
          <p:nvPr/>
        </p:nvSpPr>
        <p:spPr>
          <a:xfrm rot="1683888">
            <a:off x="40236" y="10274295"/>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5297108" y="4308864"/>
            <a:ext cx="2682223" cy="958851"/>
          </a:xfrm>
          <a:prstGeom prst="rect">
            <a:avLst/>
          </a:prstGeom>
        </p:spPr>
        <p:txBody>
          <a:bodyPr lIns="0" tIns="0" rIns="0" bIns="0" rtlCol="0" anchor="t">
            <a:spAutoFit/>
          </a:bodyPr>
          <a:lstStyle/>
          <a:p>
            <a:pPr marL="0" lvl="0" indent="0" algn="ctr">
              <a:lnSpc>
                <a:spcPts val="6999"/>
              </a:lnSpc>
              <a:spcBef>
                <a:spcPct val="0"/>
              </a:spcBef>
            </a:pPr>
            <a:r>
              <a:rPr lang="en-US" sz="4999" spc="-49">
                <a:solidFill>
                  <a:srgbClr val="000000"/>
                </a:solidFill>
                <a:latin typeface="Calibri (MS) Bold"/>
              </a:rPr>
              <a:t>Giới thiệu</a:t>
            </a:r>
          </a:p>
        </p:txBody>
      </p:sp>
      <p:pic>
        <p:nvPicPr>
          <p:cNvPr id="14" name="Picture 14"/>
          <p:cNvPicPr>
            <a:picLocks noChangeAspect="1"/>
          </p:cNvPicPr>
          <p:nvPr/>
        </p:nvPicPr>
        <p:blipFill>
          <a:blip r:embed="rId11"/>
          <a:srcRect/>
          <a:stretch>
            <a:fillRect/>
          </a:stretch>
        </p:blipFill>
        <p:spPr>
          <a:xfrm>
            <a:off x="10818179" y="2788536"/>
            <a:ext cx="1663203" cy="1663203"/>
          </a:xfrm>
          <a:prstGeom prst="rect">
            <a:avLst/>
          </a:prstGeom>
        </p:spPr>
      </p:pic>
      <p:pic>
        <p:nvPicPr>
          <p:cNvPr id="15" name="Picture 15"/>
          <p:cNvPicPr>
            <a:picLocks noChangeAspect="1"/>
          </p:cNvPicPr>
          <p:nvPr/>
        </p:nvPicPr>
        <p:blipFill>
          <a:blip r:embed="rId12"/>
          <a:srcRect/>
          <a:stretch>
            <a:fillRect/>
          </a:stretch>
        </p:blipFill>
        <p:spPr>
          <a:xfrm>
            <a:off x="5710736" y="2788536"/>
            <a:ext cx="1663203" cy="1663203"/>
          </a:xfrm>
          <a:prstGeom prst="rect">
            <a:avLst/>
          </a:prstGeom>
        </p:spPr>
      </p:pic>
      <p:pic>
        <p:nvPicPr>
          <p:cNvPr id="16" name="Picture 16"/>
          <p:cNvPicPr>
            <a:picLocks noChangeAspect="1"/>
          </p:cNvPicPr>
          <p:nvPr/>
        </p:nvPicPr>
        <p:blipFill>
          <a:blip r:embed="rId13"/>
          <a:srcRect/>
          <a:stretch>
            <a:fillRect/>
          </a:stretch>
        </p:blipFill>
        <p:spPr>
          <a:xfrm>
            <a:off x="5758677" y="5516627"/>
            <a:ext cx="1663203" cy="1663203"/>
          </a:xfrm>
          <a:prstGeom prst="rect">
            <a:avLst/>
          </a:prstGeom>
        </p:spPr>
      </p:pic>
      <p:pic>
        <p:nvPicPr>
          <p:cNvPr id="17" name="Picture 17"/>
          <p:cNvPicPr>
            <a:picLocks noChangeAspect="1"/>
          </p:cNvPicPr>
          <p:nvPr/>
        </p:nvPicPr>
        <p:blipFill>
          <a:blip r:embed="rId14"/>
          <a:srcRect/>
          <a:stretch>
            <a:fillRect/>
          </a:stretch>
        </p:blipFill>
        <p:spPr>
          <a:xfrm>
            <a:off x="10866120" y="5516627"/>
            <a:ext cx="1663203" cy="1663203"/>
          </a:xfrm>
          <a:prstGeom prst="rect">
            <a:avLst/>
          </a:prstGeom>
        </p:spPr>
      </p:pic>
      <p:sp>
        <p:nvSpPr>
          <p:cNvPr id="18" name="TextBox 18"/>
          <p:cNvSpPr txBox="1"/>
          <p:nvPr/>
        </p:nvSpPr>
        <p:spPr>
          <a:xfrm>
            <a:off x="9560761" y="4308864"/>
            <a:ext cx="4178040" cy="958851"/>
          </a:xfrm>
          <a:prstGeom prst="rect">
            <a:avLst/>
          </a:prstGeom>
        </p:spPr>
        <p:txBody>
          <a:bodyPr lIns="0" tIns="0" rIns="0" bIns="0" rtlCol="0" anchor="t">
            <a:spAutoFit/>
          </a:bodyPr>
          <a:lstStyle/>
          <a:p>
            <a:pPr marL="0" lvl="0" indent="0" algn="ctr">
              <a:lnSpc>
                <a:spcPts val="6999"/>
              </a:lnSpc>
              <a:spcBef>
                <a:spcPct val="0"/>
              </a:spcBef>
            </a:pPr>
            <a:r>
              <a:rPr lang="en-US" sz="4999" spc="-49">
                <a:solidFill>
                  <a:srgbClr val="000000"/>
                </a:solidFill>
                <a:latin typeface="Calibri (MS) Bold"/>
              </a:rPr>
              <a:t>Cơ sở lý thuyết</a:t>
            </a:r>
          </a:p>
        </p:txBody>
      </p:sp>
      <p:sp>
        <p:nvSpPr>
          <p:cNvPr id="19" name="TextBox 19"/>
          <p:cNvSpPr txBox="1"/>
          <p:nvPr/>
        </p:nvSpPr>
        <p:spPr>
          <a:xfrm>
            <a:off x="5249167" y="6926411"/>
            <a:ext cx="2682223" cy="958851"/>
          </a:xfrm>
          <a:prstGeom prst="rect">
            <a:avLst/>
          </a:prstGeom>
        </p:spPr>
        <p:txBody>
          <a:bodyPr lIns="0" tIns="0" rIns="0" bIns="0" rtlCol="0" anchor="t">
            <a:spAutoFit/>
          </a:bodyPr>
          <a:lstStyle/>
          <a:p>
            <a:pPr marL="0" lvl="0" indent="0" algn="ctr">
              <a:lnSpc>
                <a:spcPts val="6999"/>
              </a:lnSpc>
              <a:spcBef>
                <a:spcPct val="0"/>
              </a:spcBef>
            </a:pPr>
            <a:r>
              <a:rPr lang="en-US" sz="4999" spc="-49">
                <a:solidFill>
                  <a:srgbClr val="000000"/>
                </a:solidFill>
                <a:latin typeface="Calibri (MS) Bold"/>
              </a:rPr>
              <a:t>Features</a:t>
            </a:r>
          </a:p>
        </p:txBody>
      </p:sp>
      <p:sp>
        <p:nvSpPr>
          <p:cNvPr id="20" name="TextBox 20"/>
          <p:cNvSpPr txBox="1"/>
          <p:nvPr/>
        </p:nvSpPr>
        <p:spPr>
          <a:xfrm>
            <a:off x="9201944" y="7227456"/>
            <a:ext cx="4991554" cy="1393824"/>
          </a:xfrm>
          <a:prstGeom prst="rect">
            <a:avLst/>
          </a:prstGeom>
        </p:spPr>
        <p:txBody>
          <a:bodyPr lIns="0" tIns="0" rIns="0" bIns="0" rtlCol="0" anchor="t">
            <a:spAutoFit/>
          </a:bodyPr>
          <a:lstStyle/>
          <a:p>
            <a:pPr marL="0" lvl="0" indent="0" algn="ctr">
              <a:lnSpc>
                <a:spcPts val="4999"/>
              </a:lnSpc>
            </a:pPr>
            <a:r>
              <a:rPr lang="en-US" sz="4999" spc="-49">
                <a:solidFill>
                  <a:srgbClr val="000000"/>
                </a:solidFill>
                <a:latin typeface="Calibri (MS) Bold"/>
              </a:rPr>
              <a:t>Kiến nghị nâng cấp mô hình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72194" y="313538"/>
            <a:ext cx="10615301" cy="9659924"/>
          </a:xfrm>
          <a:custGeom>
            <a:avLst/>
            <a:gdLst/>
            <a:ahLst/>
            <a:cxnLst/>
            <a:rect l="l" t="t" r="r" b="b"/>
            <a:pathLst>
              <a:path w="10615301" h="9659924">
                <a:moveTo>
                  <a:pt x="0" y="0"/>
                </a:moveTo>
                <a:lnTo>
                  <a:pt x="10615301" y="0"/>
                </a:lnTo>
                <a:lnTo>
                  <a:pt x="10615301" y="9659924"/>
                </a:lnTo>
                <a:lnTo>
                  <a:pt x="0" y="9659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1683888">
            <a:off x="12096820" y="6329592"/>
            <a:ext cx="1857988" cy="3976240"/>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8174348">
            <a:off x="-3571735" y="-957371"/>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8" name="Group 8"/>
          <p:cNvGrpSpPr/>
          <p:nvPr/>
        </p:nvGrpSpPr>
        <p:grpSpPr>
          <a:xfrm>
            <a:off x="11803176" y="1291124"/>
            <a:ext cx="5456124" cy="1700931"/>
            <a:chOff x="0" y="0"/>
            <a:chExt cx="7274833" cy="2267908"/>
          </a:xfrm>
        </p:grpSpPr>
        <p:grpSp>
          <p:nvGrpSpPr>
            <p:cNvPr id="9" name="Group 9"/>
            <p:cNvGrpSpPr/>
            <p:nvPr/>
          </p:nvGrpSpPr>
          <p:grpSpPr>
            <a:xfrm>
              <a:off x="0" y="0"/>
              <a:ext cx="7274833" cy="2267908"/>
              <a:chOff x="0" y="0"/>
              <a:chExt cx="1962273" cy="611733"/>
            </a:xfrm>
          </p:grpSpPr>
          <p:sp>
            <p:nvSpPr>
              <p:cNvPr id="10" name="Freeform 10"/>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txBody>
              <a:bodyPr/>
              <a:lstStyle/>
              <a:p>
                <a:endParaRPr lang="en-US"/>
              </a:p>
            </p:txBody>
          </p:sp>
          <p:sp>
            <p:nvSpPr>
              <p:cNvPr id="11" name="TextBox 11"/>
              <p:cNvSpPr txBox="1"/>
              <p:nvPr/>
            </p:nvSpPr>
            <p:spPr>
              <a:xfrm>
                <a:off x="0" y="-28575"/>
                <a:ext cx="1962273" cy="640308"/>
              </a:xfrm>
              <a:prstGeom prst="rect">
                <a:avLst/>
              </a:prstGeom>
            </p:spPr>
            <p:txBody>
              <a:bodyPr lIns="0" tIns="0" rIns="0" bIns="0" rtlCol="0" anchor="ctr"/>
              <a:lstStyle/>
              <a:p>
                <a:pPr marL="0" lvl="0" indent="0" algn="ctr">
                  <a:lnSpc>
                    <a:spcPts val="700"/>
                  </a:lnSpc>
                  <a:spcBef>
                    <a:spcPct val="0"/>
                  </a:spcBef>
                </a:pPr>
                <a:endParaRPr/>
              </a:p>
            </p:txBody>
          </p:sp>
        </p:grpSp>
        <p:sp>
          <p:nvSpPr>
            <p:cNvPr id="12" name="TextBox 12"/>
            <p:cNvSpPr txBox="1"/>
            <p:nvPr/>
          </p:nvSpPr>
          <p:spPr>
            <a:xfrm>
              <a:off x="776569" y="161346"/>
              <a:ext cx="5721694" cy="1783291"/>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00000"/>
                  </a:solidFill>
                  <a:latin typeface="Dancing Script Bold"/>
                </a:rPr>
                <a:t>Giới thiệu</a:t>
              </a:r>
            </a:p>
          </p:txBody>
        </p:sp>
      </p:grpSp>
      <p:sp>
        <p:nvSpPr>
          <p:cNvPr id="13" name="Freeform 13"/>
          <p:cNvSpPr/>
          <p:nvPr/>
        </p:nvSpPr>
        <p:spPr>
          <a:xfrm rot="-1453264">
            <a:off x="5426994" y="5212971"/>
            <a:ext cx="1233267" cy="348398"/>
          </a:xfrm>
          <a:custGeom>
            <a:avLst/>
            <a:gdLst/>
            <a:ahLst/>
            <a:cxnLst/>
            <a:rect l="l" t="t" r="r" b="b"/>
            <a:pathLst>
              <a:path w="1233267" h="348398">
                <a:moveTo>
                  <a:pt x="0" y="0"/>
                </a:moveTo>
                <a:lnTo>
                  <a:pt x="1233266" y="0"/>
                </a:lnTo>
                <a:lnTo>
                  <a:pt x="1233266" y="348398"/>
                </a:lnTo>
                <a:lnTo>
                  <a:pt x="0" y="3483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4" name="Group 14"/>
          <p:cNvGrpSpPr/>
          <p:nvPr/>
        </p:nvGrpSpPr>
        <p:grpSpPr>
          <a:xfrm>
            <a:off x="2229807" y="1615450"/>
            <a:ext cx="3180003" cy="2081234"/>
            <a:chOff x="0" y="0"/>
            <a:chExt cx="4240004" cy="2774979"/>
          </a:xfrm>
        </p:grpSpPr>
        <p:grpSp>
          <p:nvGrpSpPr>
            <p:cNvPr id="15" name="Group 15"/>
            <p:cNvGrpSpPr/>
            <p:nvPr/>
          </p:nvGrpSpPr>
          <p:grpSpPr>
            <a:xfrm>
              <a:off x="544423" y="0"/>
              <a:ext cx="2774979" cy="277497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B6"/>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111"/>
                  </a:lnSpc>
                </a:pPr>
                <a:endParaRPr/>
              </a:p>
            </p:txBody>
          </p:sp>
        </p:grpSp>
        <p:sp>
          <p:nvSpPr>
            <p:cNvPr id="18" name="TextBox 18"/>
            <p:cNvSpPr txBox="1"/>
            <p:nvPr/>
          </p:nvSpPr>
          <p:spPr>
            <a:xfrm>
              <a:off x="0" y="-84653"/>
              <a:ext cx="4240004" cy="1211793"/>
            </a:xfrm>
            <a:prstGeom prst="rect">
              <a:avLst/>
            </a:prstGeom>
          </p:spPr>
          <p:txBody>
            <a:bodyPr lIns="0" tIns="0" rIns="0" bIns="0" rtlCol="0" anchor="t">
              <a:spAutoFit/>
            </a:bodyPr>
            <a:lstStyle/>
            <a:p>
              <a:pPr marL="0" lvl="0" indent="0" algn="ctr">
                <a:lnSpc>
                  <a:spcPts val="6999"/>
                </a:lnSpc>
                <a:spcBef>
                  <a:spcPct val="0"/>
                </a:spcBef>
              </a:pPr>
              <a:r>
                <a:rPr lang="en-US" sz="4999" spc="-49">
                  <a:solidFill>
                    <a:srgbClr val="000000"/>
                  </a:solidFill>
                  <a:latin typeface="Calibri (MS) Bold"/>
                </a:rPr>
                <a:t>Amazon S3</a:t>
              </a:r>
            </a:p>
          </p:txBody>
        </p:sp>
        <p:sp>
          <p:nvSpPr>
            <p:cNvPr id="19" name="TextBox 19"/>
            <p:cNvSpPr txBox="1"/>
            <p:nvPr/>
          </p:nvSpPr>
          <p:spPr>
            <a:xfrm>
              <a:off x="280841" y="984265"/>
              <a:ext cx="3678322" cy="1675342"/>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Calibri (MS) Semi-Bold"/>
                </a:rPr>
                <a:t>Dịch vụ lưu trữ đối tượng</a:t>
              </a:r>
            </a:p>
          </p:txBody>
        </p:sp>
      </p:grpSp>
      <p:sp>
        <p:nvSpPr>
          <p:cNvPr id="20" name="Freeform 20"/>
          <p:cNvSpPr/>
          <p:nvPr/>
        </p:nvSpPr>
        <p:spPr>
          <a:xfrm rot="1460432" flipV="1">
            <a:off x="5427191" y="2481869"/>
            <a:ext cx="1233267" cy="348398"/>
          </a:xfrm>
          <a:custGeom>
            <a:avLst/>
            <a:gdLst/>
            <a:ahLst/>
            <a:cxnLst/>
            <a:rect l="l" t="t" r="r" b="b"/>
            <a:pathLst>
              <a:path w="1233267" h="348398">
                <a:moveTo>
                  <a:pt x="0" y="348397"/>
                </a:moveTo>
                <a:lnTo>
                  <a:pt x="1233267" y="348397"/>
                </a:lnTo>
                <a:lnTo>
                  <a:pt x="1233267" y="0"/>
                </a:lnTo>
                <a:lnTo>
                  <a:pt x="0" y="0"/>
                </a:lnTo>
                <a:lnTo>
                  <a:pt x="0" y="348397"/>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rot="5400000">
            <a:off x="3589739" y="6748150"/>
            <a:ext cx="460140" cy="209939"/>
          </a:xfrm>
          <a:custGeom>
            <a:avLst/>
            <a:gdLst/>
            <a:ahLst/>
            <a:cxnLst/>
            <a:rect l="l" t="t" r="r" b="b"/>
            <a:pathLst>
              <a:path w="460140" h="209939">
                <a:moveTo>
                  <a:pt x="0" y="0"/>
                </a:moveTo>
                <a:lnTo>
                  <a:pt x="460139" y="0"/>
                </a:lnTo>
                <a:lnTo>
                  <a:pt x="460139" y="209939"/>
                </a:lnTo>
                <a:lnTo>
                  <a:pt x="0" y="20993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22" name="Group 22"/>
          <p:cNvGrpSpPr/>
          <p:nvPr/>
        </p:nvGrpSpPr>
        <p:grpSpPr>
          <a:xfrm>
            <a:off x="6677049" y="3068933"/>
            <a:ext cx="4125662" cy="1906394"/>
            <a:chOff x="0" y="0"/>
            <a:chExt cx="5500883" cy="2541858"/>
          </a:xfrm>
        </p:grpSpPr>
        <p:grpSp>
          <p:nvGrpSpPr>
            <p:cNvPr id="23" name="Group 23"/>
            <p:cNvGrpSpPr/>
            <p:nvPr/>
          </p:nvGrpSpPr>
          <p:grpSpPr>
            <a:xfrm>
              <a:off x="0" y="0"/>
              <a:ext cx="5500883" cy="2541858"/>
              <a:chOff x="0" y="0"/>
              <a:chExt cx="1483778" cy="685627"/>
            </a:xfrm>
          </p:grpSpPr>
          <p:sp>
            <p:nvSpPr>
              <p:cNvPr id="24" name="Freeform 24"/>
              <p:cNvSpPr/>
              <p:nvPr/>
            </p:nvSpPr>
            <p:spPr>
              <a:xfrm>
                <a:off x="0" y="0"/>
                <a:ext cx="1483778" cy="685627"/>
              </a:xfrm>
              <a:custGeom>
                <a:avLst/>
                <a:gdLst/>
                <a:ahLst/>
                <a:cxnLst/>
                <a:rect l="l" t="t" r="r" b="b"/>
                <a:pathLst>
                  <a:path w="1483778" h="685627">
                    <a:moveTo>
                      <a:pt x="63802" y="0"/>
                    </a:moveTo>
                    <a:lnTo>
                      <a:pt x="1419976" y="0"/>
                    </a:lnTo>
                    <a:cubicBezTo>
                      <a:pt x="1455213" y="0"/>
                      <a:pt x="1483778" y="28565"/>
                      <a:pt x="1483778" y="63802"/>
                    </a:cubicBezTo>
                    <a:lnTo>
                      <a:pt x="1483778" y="621825"/>
                    </a:lnTo>
                    <a:cubicBezTo>
                      <a:pt x="1483778" y="657062"/>
                      <a:pt x="1455213" y="685627"/>
                      <a:pt x="1419976" y="685627"/>
                    </a:cubicBezTo>
                    <a:lnTo>
                      <a:pt x="63802" y="685627"/>
                    </a:lnTo>
                    <a:cubicBezTo>
                      <a:pt x="46881" y="685627"/>
                      <a:pt x="30652" y="678905"/>
                      <a:pt x="18687" y="666940"/>
                    </a:cubicBezTo>
                    <a:cubicBezTo>
                      <a:pt x="6722" y="654974"/>
                      <a:pt x="0" y="638746"/>
                      <a:pt x="0" y="621825"/>
                    </a:cubicBezTo>
                    <a:lnTo>
                      <a:pt x="0" y="63802"/>
                    </a:lnTo>
                    <a:cubicBezTo>
                      <a:pt x="0" y="28565"/>
                      <a:pt x="28565" y="0"/>
                      <a:pt x="63802" y="0"/>
                    </a:cubicBezTo>
                    <a:close/>
                  </a:path>
                </a:pathLst>
              </a:custGeom>
              <a:solidFill>
                <a:srgbClr val="7DC7F1">
                  <a:alpha val="19608"/>
                </a:srgbClr>
              </a:solidFill>
              <a:ln cap="rnd">
                <a:noFill/>
                <a:prstDash val="solid"/>
                <a:round/>
              </a:ln>
            </p:spPr>
            <p:txBody>
              <a:bodyPr/>
              <a:lstStyle/>
              <a:p>
                <a:endParaRPr lang="en-US"/>
              </a:p>
            </p:txBody>
          </p:sp>
          <p:sp>
            <p:nvSpPr>
              <p:cNvPr id="25" name="TextBox 25"/>
              <p:cNvSpPr txBox="1"/>
              <p:nvPr/>
            </p:nvSpPr>
            <p:spPr>
              <a:xfrm>
                <a:off x="0" y="-28575"/>
                <a:ext cx="1483778" cy="714202"/>
              </a:xfrm>
              <a:prstGeom prst="rect">
                <a:avLst/>
              </a:prstGeom>
            </p:spPr>
            <p:txBody>
              <a:bodyPr lIns="0" tIns="0" rIns="0" bIns="0" rtlCol="0" anchor="ctr"/>
              <a:lstStyle/>
              <a:p>
                <a:pPr marL="0" lvl="0" indent="0" algn="ctr">
                  <a:lnSpc>
                    <a:spcPts val="700"/>
                  </a:lnSpc>
                  <a:spcBef>
                    <a:spcPct val="0"/>
                  </a:spcBef>
                </a:pPr>
                <a:endParaRPr/>
              </a:p>
            </p:txBody>
          </p:sp>
        </p:grpSp>
        <p:sp>
          <p:nvSpPr>
            <p:cNvPr id="26" name="TextBox 26"/>
            <p:cNvSpPr txBox="1"/>
            <p:nvPr/>
          </p:nvSpPr>
          <p:spPr>
            <a:xfrm>
              <a:off x="107605" y="-50929"/>
              <a:ext cx="5285672" cy="2500842"/>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Calibri (MS) Semi-Bold"/>
                </a:rPr>
                <a:t>Lưu trữ và truy cập dữ liệu nhanh chóng, an toàn, tin cậy</a:t>
              </a:r>
            </a:p>
          </p:txBody>
        </p:sp>
      </p:grpSp>
      <p:grpSp>
        <p:nvGrpSpPr>
          <p:cNvPr id="27" name="Group 27"/>
          <p:cNvGrpSpPr/>
          <p:nvPr/>
        </p:nvGrpSpPr>
        <p:grpSpPr>
          <a:xfrm>
            <a:off x="2229807" y="4346553"/>
            <a:ext cx="3180003" cy="2081234"/>
            <a:chOff x="0" y="0"/>
            <a:chExt cx="4240004" cy="2774979"/>
          </a:xfrm>
        </p:grpSpPr>
        <p:grpSp>
          <p:nvGrpSpPr>
            <p:cNvPr id="28" name="Group 28"/>
            <p:cNvGrpSpPr/>
            <p:nvPr/>
          </p:nvGrpSpPr>
          <p:grpSpPr>
            <a:xfrm>
              <a:off x="544423" y="0"/>
              <a:ext cx="2774979" cy="277497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B6"/>
              </a:solidFill>
            </p:spPr>
            <p:txBody>
              <a:bodyPr/>
              <a:lstStyle/>
              <a:p>
                <a:endParaRPr 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111"/>
                  </a:lnSpc>
                </a:pPr>
                <a:endParaRPr/>
              </a:p>
            </p:txBody>
          </p:sp>
        </p:grpSp>
        <p:sp>
          <p:nvSpPr>
            <p:cNvPr id="31" name="TextBox 31"/>
            <p:cNvSpPr txBox="1"/>
            <p:nvPr/>
          </p:nvSpPr>
          <p:spPr>
            <a:xfrm>
              <a:off x="0" y="-84653"/>
              <a:ext cx="4240004" cy="1211793"/>
            </a:xfrm>
            <a:prstGeom prst="rect">
              <a:avLst/>
            </a:prstGeom>
          </p:spPr>
          <p:txBody>
            <a:bodyPr lIns="0" tIns="0" rIns="0" bIns="0" rtlCol="0" anchor="t">
              <a:spAutoFit/>
            </a:bodyPr>
            <a:lstStyle/>
            <a:p>
              <a:pPr marL="0" lvl="0" indent="0" algn="ctr">
                <a:lnSpc>
                  <a:spcPts val="6999"/>
                </a:lnSpc>
                <a:spcBef>
                  <a:spcPct val="0"/>
                </a:spcBef>
              </a:pPr>
              <a:r>
                <a:rPr lang="en-US" sz="4999" spc="-49">
                  <a:solidFill>
                    <a:srgbClr val="000000"/>
                  </a:solidFill>
                  <a:latin typeface="Calibri (MS) Bold"/>
                </a:rPr>
                <a:t>MinIO</a:t>
              </a:r>
            </a:p>
          </p:txBody>
        </p:sp>
        <p:sp>
          <p:nvSpPr>
            <p:cNvPr id="32" name="TextBox 32"/>
            <p:cNvSpPr txBox="1"/>
            <p:nvPr/>
          </p:nvSpPr>
          <p:spPr>
            <a:xfrm>
              <a:off x="280841" y="984265"/>
              <a:ext cx="3678322" cy="1675342"/>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Calibri (MS) Semi-Bold"/>
                </a:rPr>
                <a:t>Dịch vụ lưu trữ đối tượng</a:t>
              </a:r>
            </a:p>
          </p:txBody>
        </p:sp>
      </p:grpSp>
      <p:grpSp>
        <p:nvGrpSpPr>
          <p:cNvPr id="33" name="Group 33"/>
          <p:cNvGrpSpPr/>
          <p:nvPr/>
        </p:nvGrpSpPr>
        <p:grpSpPr>
          <a:xfrm>
            <a:off x="1756977" y="7192225"/>
            <a:ext cx="4125662" cy="1906394"/>
            <a:chOff x="0" y="0"/>
            <a:chExt cx="5500883" cy="2541858"/>
          </a:xfrm>
        </p:grpSpPr>
        <p:grpSp>
          <p:nvGrpSpPr>
            <p:cNvPr id="34" name="Group 34"/>
            <p:cNvGrpSpPr/>
            <p:nvPr/>
          </p:nvGrpSpPr>
          <p:grpSpPr>
            <a:xfrm>
              <a:off x="0" y="0"/>
              <a:ext cx="5500883" cy="2541858"/>
              <a:chOff x="0" y="0"/>
              <a:chExt cx="1483778" cy="685627"/>
            </a:xfrm>
          </p:grpSpPr>
          <p:sp>
            <p:nvSpPr>
              <p:cNvPr id="35" name="Freeform 35"/>
              <p:cNvSpPr/>
              <p:nvPr/>
            </p:nvSpPr>
            <p:spPr>
              <a:xfrm>
                <a:off x="0" y="0"/>
                <a:ext cx="1483778" cy="685627"/>
              </a:xfrm>
              <a:custGeom>
                <a:avLst/>
                <a:gdLst/>
                <a:ahLst/>
                <a:cxnLst/>
                <a:rect l="l" t="t" r="r" b="b"/>
                <a:pathLst>
                  <a:path w="1483778" h="685627">
                    <a:moveTo>
                      <a:pt x="63802" y="0"/>
                    </a:moveTo>
                    <a:lnTo>
                      <a:pt x="1419976" y="0"/>
                    </a:lnTo>
                    <a:cubicBezTo>
                      <a:pt x="1455213" y="0"/>
                      <a:pt x="1483778" y="28565"/>
                      <a:pt x="1483778" y="63802"/>
                    </a:cubicBezTo>
                    <a:lnTo>
                      <a:pt x="1483778" y="621825"/>
                    </a:lnTo>
                    <a:cubicBezTo>
                      <a:pt x="1483778" y="657062"/>
                      <a:pt x="1455213" y="685627"/>
                      <a:pt x="1419976" y="685627"/>
                    </a:cubicBezTo>
                    <a:lnTo>
                      <a:pt x="63802" y="685627"/>
                    </a:lnTo>
                    <a:cubicBezTo>
                      <a:pt x="46881" y="685627"/>
                      <a:pt x="30652" y="678905"/>
                      <a:pt x="18687" y="666940"/>
                    </a:cubicBezTo>
                    <a:cubicBezTo>
                      <a:pt x="6722" y="654974"/>
                      <a:pt x="0" y="638746"/>
                      <a:pt x="0" y="621825"/>
                    </a:cubicBezTo>
                    <a:lnTo>
                      <a:pt x="0" y="63802"/>
                    </a:lnTo>
                    <a:cubicBezTo>
                      <a:pt x="0" y="28565"/>
                      <a:pt x="28565" y="0"/>
                      <a:pt x="63802" y="0"/>
                    </a:cubicBezTo>
                    <a:close/>
                  </a:path>
                </a:pathLst>
              </a:custGeom>
              <a:solidFill>
                <a:srgbClr val="7DC7F1">
                  <a:alpha val="19608"/>
                </a:srgbClr>
              </a:solidFill>
              <a:ln cap="rnd">
                <a:noFill/>
                <a:prstDash val="solid"/>
                <a:round/>
              </a:ln>
            </p:spPr>
            <p:txBody>
              <a:bodyPr/>
              <a:lstStyle/>
              <a:p>
                <a:endParaRPr lang="en-US"/>
              </a:p>
            </p:txBody>
          </p:sp>
          <p:sp>
            <p:nvSpPr>
              <p:cNvPr id="36" name="TextBox 36"/>
              <p:cNvSpPr txBox="1"/>
              <p:nvPr/>
            </p:nvSpPr>
            <p:spPr>
              <a:xfrm>
                <a:off x="0" y="-28575"/>
                <a:ext cx="1483778" cy="714202"/>
              </a:xfrm>
              <a:prstGeom prst="rect">
                <a:avLst/>
              </a:prstGeom>
            </p:spPr>
            <p:txBody>
              <a:bodyPr lIns="0" tIns="0" rIns="0" bIns="0" rtlCol="0" anchor="ctr"/>
              <a:lstStyle/>
              <a:p>
                <a:pPr marL="0" lvl="0" indent="0" algn="ctr">
                  <a:lnSpc>
                    <a:spcPts val="700"/>
                  </a:lnSpc>
                  <a:spcBef>
                    <a:spcPct val="0"/>
                  </a:spcBef>
                </a:pPr>
                <a:endParaRPr/>
              </a:p>
            </p:txBody>
          </p:sp>
        </p:grpSp>
        <p:sp>
          <p:nvSpPr>
            <p:cNvPr id="37" name="TextBox 37"/>
            <p:cNvSpPr txBox="1"/>
            <p:nvPr/>
          </p:nvSpPr>
          <p:spPr>
            <a:xfrm>
              <a:off x="107605" y="-50929"/>
              <a:ext cx="5285672" cy="2500842"/>
            </a:xfrm>
            <a:prstGeom prst="rect">
              <a:avLst/>
            </a:prstGeom>
          </p:spPr>
          <p:txBody>
            <a:bodyPr lIns="0" tIns="0" rIns="0" bIns="0" rtlCol="0" anchor="t">
              <a:spAutoFit/>
            </a:bodyPr>
            <a:lstStyle/>
            <a:p>
              <a:pPr algn="ctr">
                <a:lnSpc>
                  <a:spcPts val="4900"/>
                </a:lnSpc>
                <a:spcBef>
                  <a:spcPct val="0"/>
                </a:spcBef>
              </a:pPr>
              <a:r>
                <a:rPr lang="en-US" sz="3500" b="1">
                  <a:solidFill>
                    <a:srgbClr val="000000"/>
                  </a:solidFill>
                  <a:latin typeface="Calibri (MS) Semi-Bold"/>
                </a:rPr>
                <a:t>Không đòi hỏi nhiều nguồn lực và kỹ năng chuyên môn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rot="8100000">
            <a:off x="-2183004" y="-930213"/>
            <a:ext cx="7820097" cy="4308162"/>
          </a:xfrm>
          <a:custGeom>
            <a:avLst/>
            <a:gdLst/>
            <a:ahLst/>
            <a:cxnLst/>
            <a:rect l="l" t="t" r="r" b="b"/>
            <a:pathLst>
              <a:path w="7820097" h="4308162">
                <a:moveTo>
                  <a:pt x="0" y="0"/>
                </a:moveTo>
                <a:lnTo>
                  <a:pt x="7820096" y="0"/>
                </a:lnTo>
                <a:lnTo>
                  <a:pt x="7820096" y="4308163"/>
                </a:lnTo>
                <a:lnTo>
                  <a:pt x="0" y="4308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891070" y="2477386"/>
            <a:ext cx="16505860" cy="7206146"/>
            <a:chOff x="0" y="0"/>
            <a:chExt cx="7515660" cy="3281195"/>
          </a:xfrm>
        </p:grpSpPr>
        <p:sp>
          <p:nvSpPr>
            <p:cNvPr id="5" name="Freeform 5"/>
            <p:cNvSpPr/>
            <p:nvPr/>
          </p:nvSpPr>
          <p:spPr>
            <a:xfrm>
              <a:off x="0" y="0"/>
              <a:ext cx="7515660" cy="3281195"/>
            </a:xfrm>
            <a:custGeom>
              <a:avLst/>
              <a:gdLst/>
              <a:ahLst/>
              <a:cxnLst/>
              <a:rect l="l" t="t" r="r" b="b"/>
              <a:pathLst>
                <a:path w="7515660" h="3281195">
                  <a:moveTo>
                    <a:pt x="15947" y="0"/>
                  </a:moveTo>
                  <a:lnTo>
                    <a:pt x="7499713" y="0"/>
                  </a:lnTo>
                  <a:cubicBezTo>
                    <a:pt x="7508520" y="0"/>
                    <a:pt x="7515660" y="7140"/>
                    <a:pt x="7515660" y="15947"/>
                  </a:cubicBezTo>
                  <a:lnTo>
                    <a:pt x="7515660" y="3265248"/>
                  </a:lnTo>
                  <a:cubicBezTo>
                    <a:pt x="7515660" y="3274055"/>
                    <a:pt x="7508520" y="3281195"/>
                    <a:pt x="7499713" y="3281195"/>
                  </a:cubicBezTo>
                  <a:lnTo>
                    <a:pt x="15947" y="3281195"/>
                  </a:lnTo>
                  <a:cubicBezTo>
                    <a:pt x="7140" y="3281195"/>
                    <a:pt x="0" y="3274055"/>
                    <a:pt x="0" y="3265248"/>
                  </a:cubicBezTo>
                  <a:lnTo>
                    <a:pt x="0" y="15947"/>
                  </a:lnTo>
                  <a:cubicBezTo>
                    <a:pt x="0" y="7140"/>
                    <a:pt x="7140" y="0"/>
                    <a:pt x="15947" y="0"/>
                  </a:cubicBezTo>
                  <a:close/>
                </a:path>
              </a:pathLst>
            </a:custGeom>
            <a:solidFill>
              <a:srgbClr val="FFFEF7"/>
            </a:solidFill>
            <a:ln w="47625" cap="rnd">
              <a:solidFill>
                <a:srgbClr val="000000"/>
              </a:solidFill>
              <a:prstDash val="solid"/>
              <a:round/>
            </a:ln>
          </p:spPr>
          <p:txBody>
            <a:bodyPr/>
            <a:lstStyle/>
            <a:p>
              <a:endParaRPr lang="en-US"/>
            </a:p>
          </p:txBody>
        </p:sp>
        <p:sp>
          <p:nvSpPr>
            <p:cNvPr id="6" name="TextBox 6"/>
            <p:cNvSpPr txBox="1"/>
            <p:nvPr/>
          </p:nvSpPr>
          <p:spPr>
            <a:xfrm>
              <a:off x="0" y="-28575"/>
              <a:ext cx="7515660" cy="3309770"/>
            </a:xfrm>
            <a:prstGeom prst="rect">
              <a:avLst/>
            </a:prstGeom>
          </p:spPr>
          <p:txBody>
            <a:bodyPr lIns="0" tIns="0" rIns="0" bIns="0" rtlCol="0" anchor="ctr"/>
            <a:lstStyle/>
            <a:p>
              <a:pPr marL="0" lvl="0" indent="0" algn="ctr">
                <a:lnSpc>
                  <a:spcPts val="700"/>
                </a:lnSpc>
                <a:spcBef>
                  <a:spcPct val="0"/>
                </a:spcBef>
              </a:pPr>
              <a:endParaRPr/>
            </a:p>
          </p:txBody>
        </p:sp>
      </p:grpSp>
      <p:sp>
        <p:nvSpPr>
          <p:cNvPr id="7" name="Freeform 7"/>
          <p:cNvSpPr/>
          <p:nvPr/>
        </p:nvSpPr>
        <p:spPr>
          <a:xfrm>
            <a:off x="15676230" y="2911957"/>
            <a:ext cx="912582" cy="228145"/>
          </a:xfrm>
          <a:custGeom>
            <a:avLst/>
            <a:gdLst/>
            <a:ahLst/>
            <a:cxnLst/>
            <a:rect l="l" t="t" r="r" b="b"/>
            <a:pathLst>
              <a:path w="912582" h="228145">
                <a:moveTo>
                  <a:pt x="0" y="0"/>
                </a:moveTo>
                <a:lnTo>
                  <a:pt x="912582" y="0"/>
                </a:lnTo>
                <a:lnTo>
                  <a:pt x="912582" y="228145"/>
                </a:lnTo>
                <a:lnTo>
                  <a:pt x="0" y="2281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2533475">
            <a:off x="14640608" y="8018200"/>
            <a:ext cx="3896408" cy="2146567"/>
          </a:xfrm>
          <a:custGeom>
            <a:avLst/>
            <a:gdLst/>
            <a:ahLst/>
            <a:cxnLst/>
            <a:rect l="l" t="t" r="r" b="b"/>
            <a:pathLst>
              <a:path w="3896408" h="2146567">
                <a:moveTo>
                  <a:pt x="0" y="0"/>
                </a:moveTo>
                <a:lnTo>
                  <a:pt x="3896408" y="0"/>
                </a:lnTo>
                <a:lnTo>
                  <a:pt x="3896408" y="2146567"/>
                </a:lnTo>
                <a:lnTo>
                  <a:pt x="0" y="21465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891070" y="603467"/>
            <a:ext cx="7009672" cy="1700931"/>
            <a:chOff x="0" y="0"/>
            <a:chExt cx="9346230" cy="2267908"/>
          </a:xfrm>
        </p:grpSpPr>
        <p:grpSp>
          <p:nvGrpSpPr>
            <p:cNvPr id="10" name="Group 10"/>
            <p:cNvGrpSpPr/>
            <p:nvPr/>
          </p:nvGrpSpPr>
          <p:grpSpPr>
            <a:xfrm>
              <a:off x="0" y="0"/>
              <a:ext cx="9346230" cy="2267908"/>
              <a:chOff x="0" y="0"/>
              <a:chExt cx="2521000" cy="611733"/>
            </a:xfrm>
          </p:grpSpPr>
          <p:sp>
            <p:nvSpPr>
              <p:cNvPr id="11" name="Freeform 11"/>
              <p:cNvSpPr/>
              <p:nvPr/>
            </p:nvSpPr>
            <p:spPr>
              <a:xfrm>
                <a:off x="0" y="0"/>
                <a:ext cx="2521000" cy="611733"/>
              </a:xfrm>
              <a:custGeom>
                <a:avLst/>
                <a:gdLst/>
                <a:ahLst/>
                <a:cxnLst/>
                <a:rect l="l" t="t" r="r" b="b"/>
                <a:pathLst>
                  <a:path w="2521000" h="611733">
                    <a:moveTo>
                      <a:pt x="37552" y="0"/>
                    </a:moveTo>
                    <a:lnTo>
                      <a:pt x="2483448" y="0"/>
                    </a:lnTo>
                    <a:cubicBezTo>
                      <a:pt x="2493408" y="0"/>
                      <a:pt x="2502959" y="3956"/>
                      <a:pt x="2510002" y="10999"/>
                    </a:cubicBezTo>
                    <a:cubicBezTo>
                      <a:pt x="2517044" y="18041"/>
                      <a:pt x="2521000" y="27592"/>
                      <a:pt x="2521000" y="37552"/>
                    </a:cubicBezTo>
                    <a:lnTo>
                      <a:pt x="2521000" y="574181"/>
                    </a:lnTo>
                    <a:cubicBezTo>
                      <a:pt x="2521000" y="594920"/>
                      <a:pt x="2504188" y="611733"/>
                      <a:pt x="2483448" y="611733"/>
                    </a:cubicBezTo>
                    <a:lnTo>
                      <a:pt x="37552" y="611733"/>
                    </a:lnTo>
                    <a:cubicBezTo>
                      <a:pt x="27592" y="611733"/>
                      <a:pt x="18041" y="607777"/>
                      <a:pt x="10999" y="600734"/>
                    </a:cubicBezTo>
                    <a:cubicBezTo>
                      <a:pt x="3956" y="593692"/>
                      <a:pt x="0" y="584141"/>
                      <a:pt x="0" y="574181"/>
                    </a:cubicBezTo>
                    <a:lnTo>
                      <a:pt x="0" y="37552"/>
                    </a:lnTo>
                    <a:cubicBezTo>
                      <a:pt x="0" y="16812"/>
                      <a:pt x="16812" y="0"/>
                      <a:pt x="37552" y="0"/>
                    </a:cubicBezTo>
                    <a:close/>
                  </a:path>
                </a:pathLst>
              </a:custGeom>
              <a:solidFill>
                <a:srgbClr val="FFFEF7"/>
              </a:solidFill>
              <a:ln w="47625" cap="rnd">
                <a:solidFill>
                  <a:srgbClr val="000000"/>
                </a:solidFill>
                <a:prstDash val="solid"/>
                <a:round/>
              </a:ln>
            </p:spPr>
            <p:txBody>
              <a:bodyPr/>
              <a:lstStyle/>
              <a:p>
                <a:endParaRPr lang="en-US"/>
              </a:p>
            </p:txBody>
          </p:sp>
          <p:sp>
            <p:nvSpPr>
              <p:cNvPr id="12" name="TextBox 12"/>
              <p:cNvSpPr txBox="1"/>
              <p:nvPr/>
            </p:nvSpPr>
            <p:spPr>
              <a:xfrm>
                <a:off x="0" y="-28575"/>
                <a:ext cx="2521000" cy="640308"/>
              </a:xfrm>
              <a:prstGeom prst="rect">
                <a:avLst/>
              </a:prstGeom>
            </p:spPr>
            <p:txBody>
              <a:bodyPr lIns="0" tIns="0" rIns="0" bIns="0" rtlCol="0" anchor="ctr"/>
              <a:lstStyle/>
              <a:p>
                <a:pPr marL="0" lvl="0" indent="0" algn="ctr">
                  <a:lnSpc>
                    <a:spcPts val="700"/>
                  </a:lnSpc>
                  <a:spcBef>
                    <a:spcPct val="0"/>
                  </a:spcBef>
                </a:pPr>
                <a:endParaRPr/>
              </a:p>
            </p:txBody>
          </p:sp>
        </p:grpSp>
        <p:sp>
          <p:nvSpPr>
            <p:cNvPr id="13" name="TextBox 13"/>
            <p:cNvSpPr txBox="1"/>
            <p:nvPr/>
          </p:nvSpPr>
          <p:spPr>
            <a:xfrm>
              <a:off x="997685" y="161346"/>
              <a:ext cx="7350859" cy="1783291"/>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00000"/>
                  </a:solidFill>
                  <a:latin typeface="Dancing Script Bold"/>
                </a:rPr>
                <a:t>Cơ sở lý thuyết</a:t>
              </a:r>
            </a:p>
          </p:txBody>
        </p:sp>
      </p:grpSp>
      <p:grpSp>
        <p:nvGrpSpPr>
          <p:cNvPr id="14" name="Group 14"/>
          <p:cNvGrpSpPr/>
          <p:nvPr/>
        </p:nvGrpSpPr>
        <p:grpSpPr>
          <a:xfrm>
            <a:off x="5641376" y="4280383"/>
            <a:ext cx="5957732" cy="4515400"/>
            <a:chOff x="0" y="0"/>
            <a:chExt cx="7943643" cy="6020533"/>
          </a:xfrm>
        </p:grpSpPr>
        <p:grpSp>
          <p:nvGrpSpPr>
            <p:cNvPr id="15" name="Group 15"/>
            <p:cNvGrpSpPr/>
            <p:nvPr/>
          </p:nvGrpSpPr>
          <p:grpSpPr>
            <a:xfrm>
              <a:off x="0" y="0"/>
              <a:ext cx="7943643" cy="6020533"/>
              <a:chOff x="0" y="0"/>
              <a:chExt cx="2712751" cy="2056010"/>
            </a:xfrm>
          </p:grpSpPr>
          <p:sp>
            <p:nvSpPr>
              <p:cNvPr id="16" name="Freeform 16"/>
              <p:cNvSpPr/>
              <p:nvPr/>
            </p:nvSpPr>
            <p:spPr>
              <a:xfrm>
                <a:off x="0" y="0"/>
                <a:ext cx="2712751" cy="2056010"/>
              </a:xfrm>
              <a:custGeom>
                <a:avLst/>
                <a:gdLst/>
                <a:ahLst/>
                <a:cxnLst/>
                <a:rect l="l" t="t" r="r" b="b"/>
                <a:pathLst>
                  <a:path w="2712751" h="2056010">
                    <a:moveTo>
                      <a:pt x="44182" y="0"/>
                    </a:moveTo>
                    <a:lnTo>
                      <a:pt x="2668569" y="0"/>
                    </a:lnTo>
                    <a:cubicBezTo>
                      <a:pt x="2692970" y="0"/>
                      <a:pt x="2712751" y="19781"/>
                      <a:pt x="2712751" y="44182"/>
                    </a:cubicBezTo>
                    <a:lnTo>
                      <a:pt x="2712751" y="2011828"/>
                    </a:lnTo>
                    <a:cubicBezTo>
                      <a:pt x="2712751" y="2036229"/>
                      <a:pt x="2692970" y="2056010"/>
                      <a:pt x="2668569" y="2056010"/>
                    </a:cubicBezTo>
                    <a:lnTo>
                      <a:pt x="44182" y="2056010"/>
                    </a:lnTo>
                    <a:cubicBezTo>
                      <a:pt x="19781" y="2056010"/>
                      <a:pt x="0" y="2036229"/>
                      <a:pt x="0" y="2011828"/>
                    </a:cubicBezTo>
                    <a:lnTo>
                      <a:pt x="0" y="44182"/>
                    </a:lnTo>
                    <a:cubicBezTo>
                      <a:pt x="0" y="19781"/>
                      <a:pt x="19781" y="0"/>
                      <a:pt x="44182" y="0"/>
                    </a:cubicBezTo>
                    <a:close/>
                  </a:path>
                </a:pathLst>
              </a:custGeom>
              <a:solidFill>
                <a:srgbClr val="000000">
                  <a:alpha val="0"/>
                </a:srgbClr>
              </a:solidFill>
              <a:ln w="47625" cap="rnd">
                <a:solidFill>
                  <a:srgbClr val="000000"/>
                </a:solidFill>
                <a:prstDash val="solid"/>
                <a:round/>
              </a:ln>
            </p:spPr>
            <p:txBody>
              <a:bodyPr/>
              <a:lstStyle/>
              <a:p>
                <a:endParaRPr lang="en-US"/>
              </a:p>
            </p:txBody>
          </p:sp>
          <p:sp>
            <p:nvSpPr>
              <p:cNvPr id="17" name="TextBox 17"/>
              <p:cNvSpPr txBox="1"/>
              <p:nvPr/>
            </p:nvSpPr>
            <p:spPr>
              <a:xfrm>
                <a:off x="0" y="-28575"/>
                <a:ext cx="2712751" cy="2084585"/>
              </a:xfrm>
              <a:prstGeom prst="rect">
                <a:avLst/>
              </a:prstGeom>
            </p:spPr>
            <p:txBody>
              <a:bodyPr lIns="0" tIns="0" rIns="0" bIns="0" rtlCol="0" anchor="ctr"/>
              <a:lstStyle/>
              <a:p>
                <a:pPr marL="0" lvl="0" indent="0" algn="ctr">
                  <a:lnSpc>
                    <a:spcPts val="700"/>
                  </a:lnSpc>
                  <a:spcBef>
                    <a:spcPct val="0"/>
                  </a:spcBef>
                </a:pPr>
                <a:endParaRPr/>
              </a:p>
            </p:txBody>
          </p:sp>
        </p:grpSp>
        <p:grpSp>
          <p:nvGrpSpPr>
            <p:cNvPr id="18" name="Group 18"/>
            <p:cNvGrpSpPr/>
            <p:nvPr/>
          </p:nvGrpSpPr>
          <p:grpSpPr>
            <a:xfrm>
              <a:off x="426618" y="580443"/>
              <a:ext cx="2868362" cy="2311607"/>
              <a:chOff x="0" y="0"/>
              <a:chExt cx="979545" cy="789413"/>
            </a:xfrm>
          </p:grpSpPr>
          <p:sp>
            <p:nvSpPr>
              <p:cNvPr id="19" name="Freeform 19"/>
              <p:cNvSpPr/>
              <p:nvPr/>
            </p:nvSpPr>
            <p:spPr>
              <a:xfrm>
                <a:off x="0" y="0"/>
                <a:ext cx="979545" cy="789413"/>
              </a:xfrm>
              <a:custGeom>
                <a:avLst/>
                <a:gdLst/>
                <a:ahLst/>
                <a:cxnLst/>
                <a:rect l="l" t="t" r="r" b="b"/>
                <a:pathLst>
                  <a:path w="979545" h="789413">
                    <a:moveTo>
                      <a:pt x="122358" y="0"/>
                    </a:moveTo>
                    <a:lnTo>
                      <a:pt x="857187" y="0"/>
                    </a:lnTo>
                    <a:cubicBezTo>
                      <a:pt x="924763" y="0"/>
                      <a:pt x="979545" y="54782"/>
                      <a:pt x="979545" y="122358"/>
                    </a:cubicBezTo>
                    <a:lnTo>
                      <a:pt x="979545" y="667055"/>
                    </a:lnTo>
                    <a:cubicBezTo>
                      <a:pt x="979545" y="699506"/>
                      <a:pt x="966653" y="730629"/>
                      <a:pt x="943707" y="753575"/>
                    </a:cubicBezTo>
                    <a:cubicBezTo>
                      <a:pt x="920760" y="776522"/>
                      <a:pt x="889638" y="789413"/>
                      <a:pt x="857187" y="789413"/>
                    </a:cubicBezTo>
                    <a:lnTo>
                      <a:pt x="122358" y="789413"/>
                    </a:lnTo>
                    <a:cubicBezTo>
                      <a:pt x="54782" y="789413"/>
                      <a:pt x="0" y="734632"/>
                      <a:pt x="0" y="667055"/>
                    </a:cubicBezTo>
                    <a:lnTo>
                      <a:pt x="0" y="122358"/>
                    </a:lnTo>
                    <a:cubicBezTo>
                      <a:pt x="0" y="54782"/>
                      <a:pt x="54782" y="0"/>
                      <a:pt x="122358" y="0"/>
                    </a:cubicBezTo>
                    <a:close/>
                  </a:path>
                </a:pathLst>
              </a:custGeom>
              <a:solidFill>
                <a:srgbClr val="000000">
                  <a:alpha val="0"/>
                </a:srgbClr>
              </a:solidFill>
              <a:ln w="47625" cap="rnd">
                <a:solidFill>
                  <a:srgbClr val="000000"/>
                </a:solidFill>
                <a:prstDash val="solid"/>
                <a:round/>
              </a:ln>
            </p:spPr>
            <p:txBody>
              <a:bodyPr/>
              <a:lstStyle/>
              <a:p>
                <a:endParaRPr lang="en-US"/>
              </a:p>
            </p:txBody>
          </p:sp>
          <p:sp>
            <p:nvSpPr>
              <p:cNvPr id="20" name="TextBox 20"/>
              <p:cNvSpPr txBox="1"/>
              <p:nvPr/>
            </p:nvSpPr>
            <p:spPr>
              <a:xfrm>
                <a:off x="0" y="-28575"/>
                <a:ext cx="979545" cy="817988"/>
              </a:xfrm>
              <a:prstGeom prst="rect">
                <a:avLst/>
              </a:prstGeom>
            </p:spPr>
            <p:txBody>
              <a:bodyPr lIns="0" tIns="0" rIns="0" bIns="0" rtlCol="0" anchor="ctr"/>
              <a:lstStyle/>
              <a:p>
                <a:pPr marL="0" lvl="0" indent="0" algn="ctr">
                  <a:lnSpc>
                    <a:spcPts val="700"/>
                  </a:lnSpc>
                  <a:spcBef>
                    <a:spcPct val="0"/>
                  </a:spcBef>
                </a:pPr>
                <a:endParaRPr/>
              </a:p>
            </p:txBody>
          </p:sp>
        </p:grpSp>
        <p:grpSp>
          <p:nvGrpSpPr>
            <p:cNvPr id="21" name="Group 21"/>
            <p:cNvGrpSpPr/>
            <p:nvPr/>
          </p:nvGrpSpPr>
          <p:grpSpPr>
            <a:xfrm>
              <a:off x="601567" y="3128483"/>
              <a:ext cx="2518463" cy="2311607"/>
              <a:chOff x="0" y="0"/>
              <a:chExt cx="860054" cy="789413"/>
            </a:xfrm>
          </p:grpSpPr>
          <p:sp>
            <p:nvSpPr>
              <p:cNvPr id="22" name="Freeform 22"/>
              <p:cNvSpPr/>
              <p:nvPr/>
            </p:nvSpPr>
            <p:spPr>
              <a:xfrm>
                <a:off x="0" y="0"/>
                <a:ext cx="860054" cy="789413"/>
              </a:xfrm>
              <a:custGeom>
                <a:avLst/>
                <a:gdLst/>
                <a:ahLst/>
                <a:cxnLst/>
                <a:rect l="l" t="t" r="r" b="b"/>
                <a:pathLst>
                  <a:path w="860054" h="789413">
                    <a:moveTo>
                      <a:pt x="139358" y="0"/>
                    </a:moveTo>
                    <a:lnTo>
                      <a:pt x="720697" y="0"/>
                    </a:lnTo>
                    <a:cubicBezTo>
                      <a:pt x="757657" y="0"/>
                      <a:pt x="793103" y="14682"/>
                      <a:pt x="819237" y="40817"/>
                    </a:cubicBezTo>
                    <a:cubicBezTo>
                      <a:pt x="845372" y="66952"/>
                      <a:pt x="860054" y="102398"/>
                      <a:pt x="860054" y="139358"/>
                    </a:cubicBezTo>
                    <a:lnTo>
                      <a:pt x="860054" y="650055"/>
                    </a:lnTo>
                    <a:cubicBezTo>
                      <a:pt x="860054" y="687015"/>
                      <a:pt x="845372" y="722462"/>
                      <a:pt x="819237" y="748596"/>
                    </a:cubicBezTo>
                    <a:cubicBezTo>
                      <a:pt x="793103" y="774731"/>
                      <a:pt x="757657" y="789413"/>
                      <a:pt x="720697" y="789413"/>
                    </a:cubicBezTo>
                    <a:lnTo>
                      <a:pt x="139358" y="789413"/>
                    </a:lnTo>
                    <a:cubicBezTo>
                      <a:pt x="62393" y="789413"/>
                      <a:pt x="0" y="727021"/>
                      <a:pt x="0" y="650055"/>
                    </a:cubicBezTo>
                    <a:lnTo>
                      <a:pt x="0" y="139358"/>
                    </a:lnTo>
                    <a:cubicBezTo>
                      <a:pt x="0" y="62393"/>
                      <a:pt x="62393" y="0"/>
                      <a:pt x="139358" y="0"/>
                    </a:cubicBezTo>
                    <a:close/>
                  </a:path>
                </a:pathLst>
              </a:custGeom>
              <a:solidFill>
                <a:srgbClr val="000000">
                  <a:alpha val="0"/>
                </a:srgbClr>
              </a:solidFill>
              <a:ln w="47625" cap="rnd">
                <a:solidFill>
                  <a:srgbClr val="000000"/>
                </a:solidFill>
                <a:prstDash val="solid"/>
                <a:round/>
              </a:ln>
            </p:spPr>
            <p:txBody>
              <a:bodyPr/>
              <a:lstStyle/>
              <a:p>
                <a:endParaRPr lang="en-US"/>
              </a:p>
            </p:txBody>
          </p:sp>
          <p:sp>
            <p:nvSpPr>
              <p:cNvPr id="23" name="TextBox 23"/>
              <p:cNvSpPr txBox="1"/>
              <p:nvPr/>
            </p:nvSpPr>
            <p:spPr>
              <a:xfrm>
                <a:off x="0" y="-28575"/>
                <a:ext cx="860054" cy="817988"/>
              </a:xfrm>
              <a:prstGeom prst="rect">
                <a:avLst/>
              </a:prstGeom>
            </p:spPr>
            <p:txBody>
              <a:bodyPr lIns="0" tIns="0" rIns="0" bIns="0" rtlCol="0" anchor="ctr"/>
              <a:lstStyle/>
              <a:p>
                <a:pPr marL="0" lvl="0" indent="0" algn="ctr">
                  <a:lnSpc>
                    <a:spcPts val="700"/>
                  </a:lnSpc>
                  <a:spcBef>
                    <a:spcPct val="0"/>
                  </a:spcBef>
                </a:pPr>
                <a:endParaRPr/>
              </a:p>
            </p:txBody>
          </p:sp>
        </p:grpSp>
        <p:grpSp>
          <p:nvGrpSpPr>
            <p:cNvPr id="24" name="Group 24"/>
            <p:cNvGrpSpPr/>
            <p:nvPr/>
          </p:nvGrpSpPr>
          <p:grpSpPr>
            <a:xfrm>
              <a:off x="3453475" y="580443"/>
              <a:ext cx="2247667" cy="224766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47625" cap="rnd">
                <a:solidFill>
                  <a:srgbClr val="000000"/>
                </a:solidFill>
                <a:prstDash val="solid"/>
                <a:round/>
              </a:ln>
            </p:spPr>
            <p:txBody>
              <a:bodyPr/>
              <a:lstStyle/>
              <a:p>
                <a:endParaRPr lang="en-US"/>
              </a:p>
            </p:txBody>
          </p:sp>
          <p:sp>
            <p:nvSpPr>
              <p:cNvPr id="26" name="TextBox 26"/>
              <p:cNvSpPr txBox="1"/>
              <p:nvPr/>
            </p:nvSpPr>
            <p:spPr>
              <a:xfrm>
                <a:off x="76200" y="47625"/>
                <a:ext cx="660400" cy="688975"/>
              </a:xfrm>
              <a:prstGeom prst="rect">
                <a:avLst/>
              </a:prstGeom>
            </p:spPr>
            <p:txBody>
              <a:bodyPr lIns="50800" tIns="50800" rIns="50800" bIns="50800" rtlCol="0" anchor="ctr"/>
              <a:lstStyle/>
              <a:p>
                <a:pPr marL="0" lvl="0" indent="0" algn="ctr">
                  <a:lnSpc>
                    <a:spcPts val="700"/>
                  </a:lnSpc>
                  <a:spcBef>
                    <a:spcPct val="0"/>
                  </a:spcBef>
                </a:pPr>
                <a:endParaRPr/>
              </a:p>
            </p:txBody>
          </p:sp>
        </p:grpSp>
        <p:grpSp>
          <p:nvGrpSpPr>
            <p:cNvPr id="27" name="Group 27"/>
            <p:cNvGrpSpPr/>
            <p:nvPr/>
          </p:nvGrpSpPr>
          <p:grpSpPr>
            <a:xfrm>
              <a:off x="3256390" y="3128483"/>
              <a:ext cx="2641837" cy="2311607"/>
              <a:chOff x="0" y="0"/>
              <a:chExt cx="812800" cy="711200"/>
            </a:xfrm>
          </p:grpSpPr>
          <p:sp>
            <p:nvSpPr>
              <p:cNvPr id="28" name="Freeform 28"/>
              <p:cNvSpPr/>
              <p:nvPr/>
            </p:nvSpPr>
            <p:spPr>
              <a:xfrm>
                <a:off x="52277" y="77096"/>
                <a:ext cx="708246" cy="634104"/>
              </a:xfrm>
              <a:custGeom>
                <a:avLst/>
                <a:gdLst/>
                <a:ahLst/>
                <a:cxnLst/>
                <a:rect l="l" t="t" r="r" b="b"/>
                <a:pathLst>
                  <a:path w="708246" h="634104">
                    <a:moveTo>
                      <a:pt x="420035" y="38250"/>
                    </a:moveTo>
                    <a:lnTo>
                      <a:pt x="694611" y="518758"/>
                    </a:lnTo>
                    <a:cubicBezTo>
                      <a:pt x="708246" y="542620"/>
                      <a:pt x="708148" y="571935"/>
                      <a:pt x="694354" y="595705"/>
                    </a:cubicBezTo>
                    <a:cubicBezTo>
                      <a:pt x="680560" y="619474"/>
                      <a:pt x="655156" y="634104"/>
                      <a:pt x="627673" y="634104"/>
                    </a:cubicBezTo>
                    <a:lnTo>
                      <a:pt x="80573" y="634104"/>
                    </a:lnTo>
                    <a:cubicBezTo>
                      <a:pt x="53090" y="634104"/>
                      <a:pt x="27686" y="619474"/>
                      <a:pt x="13892" y="595705"/>
                    </a:cubicBezTo>
                    <a:cubicBezTo>
                      <a:pt x="98" y="571935"/>
                      <a:pt x="0" y="542620"/>
                      <a:pt x="13635" y="518758"/>
                    </a:cubicBezTo>
                    <a:lnTo>
                      <a:pt x="288211" y="38250"/>
                    </a:lnTo>
                    <a:cubicBezTo>
                      <a:pt x="301727" y="14597"/>
                      <a:pt x="326881" y="0"/>
                      <a:pt x="354123" y="0"/>
                    </a:cubicBezTo>
                    <a:cubicBezTo>
                      <a:pt x="381365" y="0"/>
                      <a:pt x="406519" y="14597"/>
                      <a:pt x="420035" y="38250"/>
                    </a:cubicBezTo>
                    <a:close/>
                  </a:path>
                </a:pathLst>
              </a:custGeom>
              <a:solidFill>
                <a:srgbClr val="000000">
                  <a:alpha val="0"/>
                </a:srgbClr>
              </a:solidFill>
              <a:ln w="47625" cap="rnd">
                <a:solidFill>
                  <a:srgbClr val="000000"/>
                </a:solidFill>
                <a:prstDash val="solid"/>
                <a:round/>
              </a:ln>
            </p:spPr>
            <p:txBody>
              <a:bodyPr/>
              <a:lstStyle/>
              <a:p>
                <a:endParaRPr lang="en-US"/>
              </a:p>
            </p:txBody>
          </p:sp>
          <p:sp>
            <p:nvSpPr>
              <p:cNvPr id="29" name="TextBox 29"/>
              <p:cNvSpPr txBox="1"/>
              <p:nvPr/>
            </p:nvSpPr>
            <p:spPr>
              <a:xfrm>
                <a:off x="127000" y="301625"/>
                <a:ext cx="558800" cy="358775"/>
              </a:xfrm>
              <a:prstGeom prst="rect">
                <a:avLst/>
              </a:prstGeom>
            </p:spPr>
            <p:txBody>
              <a:bodyPr lIns="50800" tIns="50800" rIns="50800" bIns="50800" rtlCol="0" anchor="ctr"/>
              <a:lstStyle/>
              <a:p>
                <a:pPr marL="0" lvl="0" indent="0" algn="ctr">
                  <a:lnSpc>
                    <a:spcPts val="700"/>
                  </a:lnSpc>
                  <a:spcBef>
                    <a:spcPct val="0"/>
                  </a:spcBef>
                </a:pPr>
                <a:endParaRPr/>
              </a:p>
            </p:txBody>
          </p:sp>
        </p:grpSp>
        <p:sp>
          <p:nvSpPr>
            <p:cNvPr id="30" name="TextBox 30"/>
            <p:cNvSpPr txBox="1"/>
            <p:nvPr/>
          </p:nvSpPr>
          <p:spPr>
            <a:xfrm>
              <a:off x="890661" y="1201788"/>
              <a:ext cx="1979451" cy="849842"/>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Calibri (MS) Semi-Bold"/>
                </a:rPr>
                <a:t>Object</a:t>
              </a:r>
            </a:p>
          </p:txBody>
        </p:sp>
        <p:sp>
          <p:nvSpPr>
            <p:cNvPr id="31" name="TextBox 31"/>
            <p:cNvSpPr txBox="1"/>
            <p:nvPr/>
          </p:nvSpPr>
          <p:spPr>
            <a:xfrm>
              <a:off x="3586058" y="1201788"/>
              <a:ext cx="1979451" cy="849842"/>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Calibri (MS) Semi-Bold"/>
                </a:rPr>
                <a:t>Object</a:t>
              </a:r>
            </a:p>
          </p:txBody>
        </p:sp>
        <p:sp>
          <p:nvSpPr>
            <p:cNvPr id="32" name="TextBox 32"/>
            <p:cNvSpPr txBox="1"/>
            <p:nvPr/>
          </p:nvSpPr>
          <p:spPr>
            <a:xfrm>
              <a:off x="3586058" y="4455846"/>
              <a:ext cx="1979451" cy="849842"/>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Calibri (MS) Semi-Bold"/>
                </a:rPr>
                <a:t>Object</a:t>
              </a:r>
            </a:p>
          </p:txBody>
        </p:sp>
        <p:sp>
          <p:nvSpPr>
            <p:cNvPr id="33" name="TextBox 33"/>
            <p:cNvSpPr txBox="1"/>
            <p:nvPr/>
          </p:nvSpPr>
          <p:spPr>
            <a:xfrm>
              <a:off x="890661" y="3748879"/>
              <a:ext cx="1979451" cy="849842"/>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Calibri (MS) Semi-Bold"/>
                </a:rPr>
                <a:t>Object</a:t>
              </a:r>
            </a:p>
          </p:txBody>
        </p:sp>
        <p:sp>
          <p:nvSpPr>
            <p:cNvPr id="34" name="TextBox 34"/>
            <p:cNvSpPr txBox="1"/>
            <p:nvPr/>
          </p:nvSpPr>
          <p:spPr>
            <a:xfrm>
              <a:off x="5898227" y="2632124"/>
              <a:ext cx="1979451" cy="849842"/>
            </a:xfrm>
            <a:prstGeom prst="rect">
              <a:avLst/>
            </a:prstGeom>
          </p:spPr>
          <p:txBody>
            <a:bodyPr lIns="0" tIns="0" rIns="0" bIns="0" rtlCol="0" anchor="t">
              <a:spAutoFit/>
            </a:bodyPr>
            <a:lstStyle/>
            <a:p>
              <a:pPr algn="ctr">
                <a:lnSpc>
                  <a:spcPts val="4900"/>
                </a:lnSpc>
                <a:spcBef>
                  <a:spcPct val="0"/>
                </a:spcBef>
              </a:pPr>
              <a:r>
                <a:rPr lang="en-US" sz="3500">
                  <a:solidFill>
                    <a:srgbClr val="000000"/>
                  </a:solidFill>
                  <a:latin typeface="Calibri (MS) Semi-Bold"/>
                </a:rPr>
                <a:t>Bucket</a:t>
              </a:r>
            </a:p>
          </p:txBody>
        </p:sp>
      </p:grpSp>
      <p:grpSp>
        <p:nvGrpSpPr>
          <p:cNvPr id="35" name="Group 35"/>
          <p:cNvGrpSpPr/>
          <p:nvPr/>
        </p:nvGrpSpPr>
        <p:grpSpPr>
          <a:xfrm>
            <a:off x="11913433" y="4656198"/>
            <a:ext cx="4822109" cy="3763769"/>
            <a:chOff x="0" y="0"/>
            <a:chExt cx="6429478" cy="5018358"/>
          </a:xfrm>
        </p:grpSpPr>
        <p:grpSp>
          <p:nvGrpSpPr>
            <p:cNvPr id="36" name="Group 36"/>
            <p:cNvGrpSpPr/>
            <p:nvPr/>
          </p:nvGrpSpPr>
          <p:grpSpPr>
            <a:xfrm>
              <a:off x="0" y="0"/>
              <a:ext cx="6429478" cy="5018358"/>
              <a:chOff x="0" y="0"/>
              <a:chExt cx="1734252" cy="1353624"/>
            </a:xfrm>
          </p:grpSpPr>
          <p:sp>
            <p:nvSpPr>
              <p:cNvPr id="37" name="Freeform 37"/>
              <p:cNvSpPr/>
              <p:nvPr/>
            </p:nvSpPr>
            <p:spPr>
              <a:xfrm>
                <a:off x="0" y="0"/>
                <a:ext cx="1734252" cy="1353624"/>
              </a:xfrm>
              <a:custGeom>
                <a:avLst/>
                <a:gdLst/>
                <a:ahLst/>
                <a:cxnLst/>
                <a:rect l="l" t="t" r="r" b="b"/>
                <a:pathLst>
                  <a:path w="1734252" h="1353624">
                    <a:moveTo>
                      <a:pt x="54587" y="0"/>
                    </a:moveTo>
                    <a:lnTo>
                      <a:pt x="1679665" y="0"/>
                    </a:lnTo>
                    <a:cubicBezTo>
                      <a:pt x="1709812" y="0"/>
                      <a:pt x="1734252" y="24440"/>
                      <a:pt x="1734252" y="54587"/>
                    </a:cubicBezTo>
                    <a:lnTo>
                      <a:pt x="1734252" y="1299037"/>
                    </a:lnTo>
                    <a:cubicBezTo>
                      <a:pt x="1734252" y="1313514"/>
                      <a:pt x="1728501" y="1327399"/>
                      <a:pt x="1718264" y="1337636"/>
                    </a:cubicBezTo>
                    <a:cubicBezTo>
                      <a:pt x="1708027" y="1347873"/>
                      <a:pt x="1694142" y="1353624"/>
                      <a:pt x="1679665" y="1353624"/>
                    </a:cubicBezTo>
                    <a:lnTo>
                      <a:pt x="54587" y="1353624"/>
                    </a:lnTo>
                    <a:cubicBezTo>
                      <a:pt x="24440" y="1353624"/>
                      <a:pt x="0" y="1329185"/>
                      <a:pt x="0" y="1299037"/>
                    </a:cubicBezTo>
                    <a:lnTo>
                      <a:pt x="0" y="54587"/>
                    </a:lnTo>
                    <a:cubicBezTo>
                      <a:pt x="0" y="40110"/>
                      <a:pt x="5751" y="26225"/>
                      <a:pt x="15988" y="15988"/>
                    </a:cubicBezTo>
                    <a:cubicBezTo>
                      <a:pt x="26225" y="5751"/>
                      <a:pt x="40110" y="0"/>
                      <a:pt x="54587" y="0"/>
                    </a:cubicBezTo>
                    <a:close/>
                  </a:path>
                </a:pathLst>
              </a:custGeom>
              <a:solidFill>
                <a:srgbClr val="7DC7F1">
                  <a:alpha val="19608"/>
                </a:srgbClr>
              </a:solidFill>
              <a:ln cap="rnd">
                <a:noFill/>
                <a:prstDash val="solid"/>
                <a:round/>
              </a:ln>
            </p:spPr>
            <p:txBody>
              <a:bodyPr/>
              <a:lstStyle/>
              <a:p>
                <a:endParaRPr lang="en-US"/>
              </a:p>
            </p:txBody>
          </p:sp>
          <p:sp>
            <p:nvSpPr>
              <p:cNvPr id="38" name="TextBox 38"/>
              <p:cNvSpPr txBox="1"/>
              <p:nvPr/>
            </p:nvSpPr>
            <p:spPr>
              <a:xfrm>
                <a:off x="0" y="-28575"/>
                <a:ext cx="1734252" cy="1382199"/>
              </a:xfrm>
              <a:prstGeom prst="rect">
                <a:avLst/>
              </a:prstGeom>
            </p:spPr>
            <p:txBody>
              <a:bodyPr lIns="0" tIns="0" rIns="0" bIns="0" rtlCol="0" anchor="ctr"/>
              <a:lstStyle/>
              <a:p>
                <a:pPr marL="0" lvl="0" indent="0" algn="ctr">
                  <a:lnSpc>
                    <a:spcPts val="700"/>
                  </a:lnSpc>
                  <a:spcBef>
                    <a:spcPct val="0"/>
                  </a:spcBef>
                </a:pPr>
                <a:endParaRPr/>
              </a:p>
            </p:txBody>
          </p:sp>
        </p:grpSp>
        <p:sp>
          <p:nvSpPr>
            <p:cNvPr id="39" name="TextBox 39"/>
            <p:cNvSpPr txBox="1"/>
            <p:nvPr/>
          </p:nvSpPr>
          <p:spPr>
            <a:xfrm>
              <a:off x="125770" y="-50929"/>
              <a:ext cx="6177938" cy="4977342"/>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Bucket:</a:t>
              </a:r>
            </a:p>
            <a:p>
              <a:pPr marL="755651" lvl="1" indent="-377825">
                <a:lnSpc>
                  <a:spcPts val="4900"/>
                </a:lnSpc>
                <a:buFont typeface="Arial"/>
                <a:buChar char="•"/>
              </a:pPr>
              <a:r>
                <a:rPr lang="en-US" sz="3500" b="1">
                  <a:solidFill>
                    <a:srgbClr val="000000"/>
                  </a:solidFill>
                  <a:latin typeface="Calibri (MS) Semi-Bold"/>
                </a:rPr>
                <a:t>Hoạt động như thư mục, cho phép user tổ chức các object</a:t>
              </a:r>
            </a:p>
            <a:p>
              <a:pPr marL="755651" lvl="1" indent="-377825">
                <a:lnSpc>
                  <a:spcPts val="4900"/>
                </a:lnSpc>
                <a:spcBef>
                  <a:spcPct val="0"/>
                </a:spcBef>
                <a:buFont typeface="Arial"/>
                <a:buChar char="•"/>
              </a:pPr>
              <a:r>
                <a:rPr lang="en-US" sz="3500" b="1">
                  <a:solidFill>
                    <a:srgbClr val="000000"/>
                  </a:solidFill>
                  <a:latin typeface="Calibri (MS) Semi-Bold"/>
                </a:rPr>
                <a:t>Có tên duy nhất trong không gian tên</a:t>
              </a:r>
            </a:p>
          </p:txBody>
        </p:sp>
      </p:grpSp>
      <p:sp>
        <p:nvSpPr>
          <p:cNvPr id="40" name="Freeform 40"/>
          <p:cNvSpPr/>
          <p:nvPr/>
        </p:nvSpPr>
        <p:spPr>
          <a:xfrm rot="-10290337">
            <a:off x="5109512" y="6627256"/>
            <a:ext cx="1233267" cy="348398"/>
          </a:xfrm>
          <a:custGeom>
            <a:avLst/>
            <a:gdLst/>
            <a:ahLst/>
            <a:cxnLst/>
            <a:rect l="l" t="t" r="r" b="b"/>
            <a:pathLst>
              <a:path w="1233267" h="348398">
                <a:moveTo>
                  <a:pt x="0" y="0"/>
                </a:moveTo>
                <a:lnTo>
                  <a:pt x="1233266" y="0"/>
                </a:lnTo>
                <a:lnTo>
                  <a:pt x="1233266" y="348398"/>
                </a:lnTo>
                <a:lnTo>
                  <a:pt x="0" y="3483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1" name="Freeform 41"/>
          <p:cNvSpPr/>
          <p:nvPr/>
        </p:nvSpPr>
        <p:spPr>
          <a:xfrm rot="-2426196" flipV="1">
            <a:off x="10771629" y="5215610"/>
            <a:ext cx="1233267" cy="348398"/>
          </a:xfrm>
          <a:custGeom>
            <a:avLst/>
            <a:gdLst/>
            <a:ahLst/>
            <a:cxnLst/>
            <a:rect l="l" t="t" r="r" b="b"/>
            <a:pathLst>
              <a:path w="1233267" h="348398">
                <a:moveTo>
                  <a:pt x="0" y="348398"/>
                </a:moveTo>
                <a:lnTo>
                  <a:pt x="1233266" y="348398"/>
                </a:lnTo>
                <a:lnTo>
                  <a:pt x="1233266" y="0"/>
                </a:lnTo>
                <a:lnTo>
                  <a:pt x="0" y="0"/>
                </a:lnTo>
                <a:lnTo>
                  <a:pt x="0" y="348398"/>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2" name="TextBox 42"/>
          <p:cNvSpPr txBox="1"/>
          <p:nvPr/>
        </p:nvSpPr>
        <p:spPr>
          <a:xfrm>
            <a:off x="4936531" y="2711932"/>
            <a:ext cx="7716594" cy="958851"/>
          </a:xfrm>
          <a:prstGeom prst="rect">
            <a:avLst/>
          </a:prstGeom>
        </p:spPr>
        <p:txBody>
          <a:bodyPr lIns="0" tIns="0" rIns="0" bIns="0" rtlCol="0" anchor="t">
            <a:spAutoFit/>
          </a:bodyPr>
          <a:lstStyle/>
          <a:p>
            <a:pPr algn="ctr">
              <a:lnSpc>
                <a:spcPts val="6999"/>
              </a:lnSpc>
            </a:pPr>
            <a:r>
              <a:rPr lang="en-US" sz="4999">
                <a:solidFill>
                  <a:srgbClr val="000000"/>
                </a:solidFill>
                <a:latin typeface="Calibri (MS) Bold"/>
              </a:rPr>
              <a:t> Nguyên lý hoạt động của S3</a:t>
            </a:r>
          </a:p>
        </p:txBody>
      </p:sp>
      <p:grpSp>
        <p:nvGrpSpPr>
          <p:cNvPr id="43" name="Group 43"/>
          <p:cNvGrpSpPr/>
          <p:nvPr/>
        </p:nvGrpSpPr>
        <p:grpSpPr>
          <a:xfrm>
            <a:off x="1552458" y="4965761"/>
            <a:ext cx="3774593" cy="3144644"/>
            <a:chOff x="0" y="0"/>
            <a:chExt cx="5032790" cy="4192858"/>
          </a:xfrm>
        </p:grpSpPr>
        <p:grpSp>
          <p:nvGrpSpPr>
            <p:cNvPr id="44" name="Group 44"/>
            <p:cNvGrpSpPr/>
            <p:nvPr/>
          </p:nvGrpSpPr>
          <p:grpSpPr>
            <a:xfrm>
              <a:off x="0" y="0"/>
              <a:ext cx="5032790" cy="4192858"/>
              <a:chOff x="0" y="0"/>
              <a:chExt cx="1357517" cy="1130958"/>
            </a:xfrm>
          </p:grpSpPr>
          <p:sp>
            <p:nvSpPr>
              <p:cNvPr id="45" name="Freeform 45"/>
              <p:cNvSpPr/>
              <p:nvPr/>
            </p:nvSpPr>
            <p:spPr>
              <a:xfrm>
                <a:off x="0" y="0"/>
                <a:ext cx="1357517" cy="1130958"/>
              </a:xfrm>
              <a:custGeom>
                <a:avLst/>
                <a:gdLst/>
                <a:ahLst/>
                <a:cxnLst/>
                <a:rect l="l" t="t" r="r" b="b"/>
                <a:pathLst>
                  <a:path w="1357517" h="1130958">
                    <a:moveTo>
                      <a:pt x="69736" y="0"/>
                    </a:moveTo>
                    <a:lnTo>
                      <a:pt x="1287781" y="0"/>
                    </a:lnTo>
                    <a:cubicBezTo>
                      <a:pt x="1326295" y="0"/>
                      <a:pt x="1357517" y="31222"/>
                      <a:pt x="1357517" y="69736"/>
                    </a:cubicBezTo>
                    <a:lnTo>
                      <a:pt x="1357517" y="1061222"/>
                    </a:lnTo>
                    <a:cubicBezTo>
                      <a:pt x="1357517" y="1079717"/>
                      <a:pt x="1350170" y="1097455"/>
                      <a:pt x="1337092" y="1110533"/>
                    </a:cubicBezTo>
                    <a:cubicBezTo>
                      <a:pt x="1324014" y="1123611"/>
                      <a:pt x="1306276" y="1130958"/>
                      <a:pt x="1287781" y="1130958"/>
                    </a:cubicBezTo>
                    <a:lnTo>
                      <a:pt x="69736" y="1130958"/>
                    </a:lnTo>
                    <a:cubicBezTo>
                      <a:pt x="51241" y="1130958"/>
                      <a:pt x="33503" y="1123611"/>
                      <a:pt x="20425" y="1110533"/>
                    </a:cubicBezTo>
                    <a:cubicBezTo>
                      <a:pt x="7347" y="1097455"/>
                      <a:pt x="0" y="1079717"/>
                      <a:pt x="0" y="1061222"/>
                    </a:cubicBezTo>
                    <a:lnTo>
                      <a:pt x="0" y="69736"/>
                    </a:lnTo>
                    <a:cubicBezTo>
                      <a:pt x="0" y="51241"/>
                      <a:pt x="7347" y="33503"/>
                      <a:pt x="20425" y="20425"/>
                    </a:cubicBezTo>
                    <a:cubicBezTo>
                      <a:pt x="33503" y="7347"/>
                      <a:pt x="51241" y="0"/>
                      <a:pt x="69736" y="0"/>
                    </a:cubicBezTo>
                    <a:close/>
                  </a:path>
                </a:pathLst>
              </a:custGeom>
              <a:solidFill>
                <a:srgbClr val="7DC7F1">
                  <a:alpha val="19608"/>
                </a:srgbClr>
              </a:solidFill>
              <a:ln cap="rnd">
                <a:noFill/>
                <a:prstDash val="solid"/>
                <a:round/>
              </a:ln>
            </p:spPr>
            <p:txBody>
              <a:bodyPr/>
              <a:lstStyle/>
              <a:p>
                <a:endParaRPr lang="en-US"/>
              </a:p>
            </p:txBody>
          </p:sp>
          <p:sp>
            <p:nvSpPr>
              <p:cNvPr id="46" name="TextBox 46"/>
              <p:cNvSpPr txBox="1"/>
              <p:nvPr/>
            </p:nvSpPr>
            <p:spPr>
              <a:xfrm>
                <a:off x="0" y="-28575"/>
                <a:ext cx="1357517" cy="1159533"/>
              </a:xfrm>
              <a:prstGeom prst="rect">
                <a:avLst/>
              </a:prstGeom>
            </p:spPr>
            <p:txBody>
              <a:bodyPr lIns="0" tIns="0" rIns="0" bIns="0" rtlCol="0" anchor="ctr"/>
              <a:lstStyle/>
              <a:p>
                <a:pPr marL="0" lvl="0" indent="0" algn="ctr">
                  <a:lnSpc>
                    <a:spcPts val="700"/>
                  </a:lnSpc>
                  <a:spcBef>
                    <a:spcPct val="0"/>
                  </a:spcBef>
                </a:pPr>
                <a:endParaRPr/>
              </a:p>
            </p:txBody>
          </p:sp>
        </p:grpSp>
        <p:sp>
          <p:nvSpPr>
            <p:cNvPr id="47" name="TextBox 47"/>
            <p:cNvSpPr txBox="1"/>
            <p:nvPr/>
          </p:nvSpPr>
          <p:spPr>
            <a:xfrm>
              <a:off x="98449" y="-50929"/>
              <a:ext cx="4835893" cy="4151842"/>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Object:</a:t>
              </a:r>
            </a:p>
            <a:p>
              <a:pPr marL="755651" lvl="1" indent="-377825">
                <a:lnSpc>
                  <a:spcPts val="4900"/>
                </a:lnSpc>
                <a:buFont typeface="Arial"/>
                <a:buChar char="•"/>
              </a:pPr>
              <a:r>
                <a:rPr lang="en-US" sz="3500" b="1">
                  <a:solidFill>
                    <a:srgbClr val="000000"/>
                  </a:solidFill>
                  <a:latin typeface="Calibri (MS) Semi-Bold"/>
                </a:rPr>
                <a:t>Metadata: tên, kích thước, ngày tạo...</a:t>
              </a:r>
            </a:p>
            <a:p>
              <a:pPr marL="755651" lvl="1" indent="-377825">
                <a:lnSpc>
                  <a:spcPts val="4900"/>
                </a:lnSpc>
                <a:spcBef>
                  <a:spcPct val="0"/>
                </a:spcBef>
                <a:buFont typeface="Arial"/>
                <a:buChar char="•"/>
              </a:pPr>
              <a:r>
                <a:rPr lang="en-US" sz="3500" b="1">
                  <a:solidFill>
                    <a:srgbClr val="000000"/>
                  </a:solidFill>
                  <a:latin typeface="Calibri (MS) Semi-Bold"/>
                </a:rPr>
                <a:t>Data</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rot="8100000">
            <a:off x="-2183004" y="-930213"/>
            <a:ext cx="7820097" cy="4308162"/>
          </a:xfrm>
          <a:custGeom>
            <a:avLst/>
            <a:gdLst/>
            <a:ahLst/>
            <a:cxnLst/>
            <a:rect l="l" t="t" r="r" b="b"/>
            <a:pathLst>
              <a:path w="7820097" h="4308162">
                <a:moveTo>
                  <a:pt x="0" y="0"/>
                </a:moveTo>
                <a:lnTo>
                  <a:pt x="7820096" y="0"/>
                </a:lnTo>
                <a:lnTo>
                  <a:pt x="7820096" y="4308163"/>
                </a:lnTo>
                <a:lnTo>
                  <a:pt x="0" y="4308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891070" y="2477386"/>
            <a:ext cx="16505860" cy="7206146"/>
            <a:chOff x="0" y="0"/>
            <a:chExt cx="7515660" cy="3281195"/>
          </a:xfrm>
        </p:grpSpPr>
        <p:sp>
          <p:nvSpPr>
            <p:cNvPr id="5" name="Freeform 5"/>
            <p:cNvSpPr/>
            <p:nvPr/>
          </p:nvSpPr>
          <p:spPr>
            <a:xfrm>
              <a:off x="0" y="0"/>
              <a:ext cx="7515660" cy="3281195"/>
            </a:xfrm>
            <a:custGeom>
              <a:avLst/>
              <a:gdLst/>
              <a:ahLst/>
              <a:cxnLst/>
              <a:rect l="l" t="t" r="r" b="b"/>
              <a:pathLst>
                <a:path w="7515660" h="3281195">
                  <a:moveTo>
                    <a:pt x="15947" y="0"/>
                  </a:moveTo>
                  <a:lnTo>
                    <a:pt x="7499713" y="0"/>
                  </a:lnTo>
                  <a:cubicBezTo>
                    <a:pt x="7508520" y="0"/>
                    <a:pt x="7515660" y="7140"/>
                    <a:pt x="7515660" y="15947"/>
                  </a:cubicBezTo>
                  <a:lnTo>
                    <a:pt x="7515660" y="3265248"/>
                  </a:lnTo>
                  <a:cubicBezTo>
                    <a:pt x="7515660" y="3274055"/>
                    <a:pt x="7508520" y="3281195"/>
                    <a:pt x="7499713" y="3281195"/>
                  </a:cubicBezTo>
                  <a:lnTo>
                    <a:pt x="15947" y="3281195"/>
                  </a:lnTo>
                  <a:cubicBezTo>
                    <a:pt x="7140" y="3281195"/>
                    <a:pt x="0" y="3274055"/>
                    <a:pt x="0" y="3265248"/>
                  </a:cubicBezTo>
                  <a:lnTo>
                    <a:pt x="0" y="15947"/>
                  </a:lnTo>
                  <a:cubicBezTo>
                    <a:pt x="0" y="7140"/>
                    <a:pt x="7140" y="0"/>
                    <a:pt x="15947" y="0"/>
                  </a:cubicBezTo>
                  <a:close/>
                </a:path>
              </a:pathLst>
            </a:custGeom>
            <a:solidFill>
              <a:srgbClr val="FFFEF7"/>
            </a:solidFill>
            <a:ln w="47625" cap="rnd">
              <a:solidFill>
                <a:srgbClr val="000000"/>
              </a:solidFill>
              <a:prstDash val="solid"/>
              <a:round/>
            </a:ln>
          </p:spPr>
          <p:txBody>
            <a:bodyPr/>
            <a:lstStyle/>
            <a:p>
              <a:endParaRPr lang="en-US"/>
            </a:p>
          </p:txBody>
        </p:sp>
        <p:sp>
          <p:nvSpPr>
            <p:cNvPr id="6" name="TextBox 6"/>
            <p:cNvSpPr txBox="1"/>
            <p:nvPr/>
          </p:nvSpPr>
          <p:spPr>
            <a:xfrm>
              <a:off x="0" y="-28575"/>
              <a:ext cx="7515660" cy="3309770"/>
            </a:xfrm>
            <a:prstGeom prst="rect">
              <a:avLst/>
            </a:prstGeom>
          </p:spPr>
          <p:txBody>
            <a:bodyPr lIns="0" tIns="0" rIns="0" bIns="0" rtlCol="0" anchor="ctr"/>
            <a:lstStyle/>
            <a:p>
              <a:pPr marL="0" lvl="0" indent="0" algn="ctr">
                <a:lnSpc>
                  <a:spcPts val="700"/>
                </a:lnSpc>
                <a:spcBef>
                  <a:spcPct val="0"/>
                </a:spcBef>
              </a:pPr>
              <a:endParaRPr/>
            </a:p>
          </p:txBody>
        </p:sp>
      </p:grpSp>
      <p:sp>
        <p:nvSpPr>
          <p:cNvPr id="7" name="Freeform 7"/>
          <p:cNvSpPr/>
          <p:nvPr/>
        </p:nvSpPr>
        <p:spPr>
          <a:xfrm rot="-2533475">
            <a:off x="14640608" y="8018200"/>
            <a:ext cx="3896408" cy="2146567"/>
          </a:xfrm>
          <a:custGeom>
            <a:avLst/>
            <a:gdLst/>
            <a:ahLst/>
            <a:cxnLst/>
            <a:rect l="l" t="t" r="r" b="b"/>
            <a:pathLst>
              <a:path w="3896408" h="2146567">
                <a:moveTo>
                  <a:pt x="0" y="0"/>
                </a:moveTo>
                <a:lnTo>
                  <a:pt x="3896408" y="0"/>
                </a:lnTo>
                <a:lnTo>
                  <a:pt x="3896408" y="2146567"/>
                </a:lnTo>
                <a:lnTo>
                  <a:pt x="0" y="21465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891070" y="603467"/>
            <a:ext cx="7009672" cy="1700931"/>
            <a:chOff x="0" y="0"/>
            <a:chExt cx="9346230" cy="2267908"/>
          </a:xfrm>
        </p:grpSpPr>
        <p:grpSp>
          <p:nvGrpSpPr>
            <p:cNvPr id="9" name="Group 9"/>
            <p:cNvGrpSpPr/>
            <p:nvPr/>
          </p:nvGrpSpPr>
          <p:grpSpPr>
            <a:xfrm>
              <a:off x="0" y="0"/>
              <a:ext cx="9346230" cy="2267908"/>
              <a:chOff x="0" y="0"/>
              <a:chExt cx="2521000" cy="611733"/>
            </a:xfrm>
          </p:grpSpPr>
          <p:sp>
            <p:nvSpPr>
              <p:cNvPr id="10" name="Freeform 10"/>
              <p:cNvSpPr/>
              <p:nvPr/>
            </p:nvSpPr>
            <p:spPr>
              <a:xfrm>
                <a:off x="0" y="0"/>
                <a:ext cx="2521000" cy="611733"/>
              </a:xfrm>
              <a:custGeom>
                <a:avLst/>
                <a:gdLst/>
                <a:ahLst/>
                <a:cxnLst/>
                <a:rect l="l" t="t" r="r" b="b"/>
                <a:pathLst>
                  <a:path w="2521000" h="611733">
                    <a:moveTo>
                      <a:pt x="37552" y="0"/>
                    </a:moveTo>
                    <a:lnTo>
                      <a:pt x="2483448" y="0"/>
                    </a:lnTo>
                    <a:cubicBezTo>
                      <a:pt x="2493408" y="0"/>
                      <a:pt x="2502959" y="3956"/>
                      <a:pt x="2510002" y="10999"/>
                    </a:cubicBezTo>
                    <a:cubicBezTo>
                      <a:pt x="2517044" y="18041"/>
                      <a:pt x="2521000" y="27592"/>
                      <a:pt x="2521000" y="37552"/>
                    </a:cubicBezTo>
                    <a:lnTo>
                      <a:pt x="2521000" y="574181"/>
                    </a:lnTo>
                    <a:cubicBezTo>
                      <a:pt x="2521000" y="594920"/>
                      <a:pt x="2504188" y="611733"/>
                      <a:pt x="2483448" y="611733"/>
                    </a:cubicBezTo>
                    <a:lnTo>
                      <a:pt x="37552" y="611733"/>
                    </a:lnTo>
                    <a:cubicBezTo>
                      <a:pt x="27592" y="611733"/>
                      <a:pt x="18041" y="607777"/>
                      <a:pt x="10999" y="600734"/>
                    </a:cubicBezTo>
                    <a:cubicBezTo>
                      <a:pt x="3956" y="593692"/>
                      <a:pt x="0" y="584141"/>
                      <a:pt x="0" y="574181"/>
                    </a:cubicBezTo>
                    <a:lnTo>
                      <a:pt x="0" y="37552"/>
                    </a:lnTo>
                    <a:cubicBezTo>
                      <a:pt x="0" y="16812"/>
                      <a:pt x="16812" y="0"/>
                      <a:pt x="37552" y="0"/>
                    </a:cubicBezTo>
                    <a:close/>
                  </a:path>
                </a:pathLst>
              </a:custGeom>
              <a:solidFill>
                <a:srgbClr val="FFFEF7"/>
              </a:solidFill>
              <a:ln w="47625" cap="rnd">
                <a:solidFill>
                  <a:srgbClr val="000000"/>
                </a:solidFill>
                <a:prstDash val="solid"/>
                <a:round/>
              </a:ln>
            </p:spPr>
            <p:txBody>
              <a:bodyPr/>
              <a:lstStyle/>
              <a:p>
                <a:endParaRPr lang="en-US"/>
              </a:p>
            </p:txBody>
          </p:sp>
          <p:sp>
            <p:nvSpPr>
              <p:cNvPr id="11" name="TextBox 11"/>
              <p:cNvSpPr txBox="1"/>
              <p:nvPr/>
            </p:nvSpPr>
            <p:spPr>
              <a:xfrm>
                <a:off x="0" y="-28575"/>
                <a:ext cx="2521000" cy="640308"/>
              </a:xfrm>
              <a:prstGeom prst="rect">
                <a:avLst/>
              </a:prstGeom>
            </p:spPr>
            <p:txBody>
              <a:bodyPr lIns="0" tIns="0" rIns="0" bIns="0" rtlCol="0" anchor="ctr"/>
              <a:lstStyle/>
              <a:p>
                <a:pPr marL="0" lvl="0" indent="0" algn="ctr">
                  <a:lnSpc>
                    <a:spcPts val="700"/>
                  </a:lnSpc>
                  <a:spcBef>
                    <a:spcPct val="0"/>
                  </a:spcBef>
                </a:pPr>
                <a:endParaRPr/>
              </a:p>
            </p:txBody>
          </p:sp>
        </p:grpSp>
        <p:sp>
          <p:nvSpPr>
            <p:cNvPr id="12" name="TextBox 12"/>
            <p:cNvSpPr txBox="1"/>
            <p:nvPr/>
          </p:nvSpPr>
          <p:spPr>
            <a:xfrm>
              <a:off x="997685" y="161346"/>
              <a:ext cx="7350859" cy="1783291"/>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00000"/>
                  </a:solidFill>
                  <a:latin typeface="Dancing Script Bold"/>
                </a:rPr>
                <a:t>Cơ sở lý thuyết</a:t>
              </a:r>
            </a:p>
          </p:txBody>
        </p:sp>
      </p:grpSp>
      <p:sp>
        <p:nvSpPr>
          <p:cNvPr id="13" name="TextBox 13"/>
          <p:cNvSpPr txBox="1"/>
          <p:nvPr/>
        </p:nvSpPr>
        <p:spPr>
          <a:xfrm>
            <a:off x="2713948" y="2711932"/>
            <a:ext cx="12860104" cy="958851"/>
          </a:xfrm>
          <a:prstGeom prst="rect">
            <a:avLst/>
          </a:prstGeom>
        </p:spPr>
        <p:txBody>
          <a:bodyPr lIns="0" tIns="0" rIns="0" bIns="0" rtlCol="0" anchor="t">
            <a:spAutoFit/>
          </a:bodyPr>
          <a:lstStyle/>
          <a:p>
            <a:pPr algn="ctr">
              <a:lnSpc>
                <a:spcPts val="6999"/>
              </a:lnSpc>
            </a:pPr>
            <a:r>
              <a:rPr lang="en-US" sz="4999">
                <a:solidFill>
                  <a:srgbClr val="000000"/>
                </a:solidFill>
                <a:latin typeface="Calibri (MS) Bold"/>
              </a:rPr>
              <a:t> Yếu tố ảnh hưởng đến tính sẵn sàng cao của S3</a:t>
            </a:r>
          </a:p>
        </p:txBody>
      </p:sp>
      <p:grpSp>
        <p:nvGrpSpPr>
          <p:cNvPr id="14" name="Group 14"/>
          <p:cNvGrpSpPr/>
          <p:nvPr/>
        </p:nvGrpSpPr>
        <p:grpSpPr>
          <a:xfrm>
            <a:off x="2398648" y="4078970"/>
            <a:ext cx="4224509" cy="4763310"/>
            <a:chOff x="0" y="0"/>
            <a:chExt cx="5632678" cy="6351080"/>
          </a:xfrm>
        </p:grpSpPr>
        <p:grpSp>
          <p:nvGrpSpPr>
            <p:cNvPr id="15" name="Group 15"/>
            <p:cNvGrpSpPr/>
            <p:nvPr/>
          </p:nvGrpSpPr>
          <p:grpSpPr>
            <a:xfrm>
              <a:off x="0" y="0"/>
              <a:ext cx="5632678" cy="6351080"/>
              <a:chOff x="0" y="0"/>
              <a:chExt cx="1519327" cy="1713105"/>
            </a:xfrm>
          </p:grpSpPr>
          <p:sp>
            <p:nvSpPr>
              <p:cNvPr id="16" name="Freeform 16"/>
              <p:cNvSpPr/>
              <p:nvPr/>
            </p:nvSpPr>
            <p:spPr>
              <a:xfrm>
                <a:off x="0" y="0"/>
                <a:ext cx="1519327" cy="1713105"/>
              </a:xfrm>
              <a:custGeom>
                <a:avLst/>
                <a:gdLst/>
                <a:ahLst/>
                <a:cxnLst/>
                <a:rect l="l" t="t" r="r" b="b"/>
                <a:pathLst>
                  <a:path w="1519327" h="1713105">
                    <a:moveTo>
                      <a:pt x="62309" y="0"/>
                    </a:moveTo>
                    <a:lnTo>
                      <a:pt x="1457018" y="0"/>
                    </a:lnTo>
                    <a:cubicBezTo>
                      <a:pt x="1473544" y="0"/>
                      <a:pt x="1489392" y="6565"/>
                      <a:pt x="1501077" y="18250"/>
                    </a:cubicBezTo>
                    <a:cubicBezTo>
                      <a:pt x="1512763" y="29935"/>
                      <a:pt x="1519327" y="45784"/>
                      <a:pt x="1519327" y="62309"/>
                    </a:cubicBezTo>
                    <a:lnTo>
                      <a:pt x="1519327" y="1650796"/>
                    </a:lnTo>
                    <a:cubicBezTo>
                      <a:pt x="1519327" y="1667321"/>
                      <a:pt x="1512763" y="1683170"/>
                      <a:pt x="1501077" y="1694855"/>
                    </a:cubicBezTo>
                    <a:cubicBezTo>
                      <a:pt x="1489392" y="1706540"/>
                      <a:pt x="1473544" y="1713105"/>
                      <a:pt x="1457018" y="1713105"/>
                    </a:cubicBezTo>
                    <a:lnTo>
                      <a:pt x="62309" y="1713105"/>
                    </a:lnTo>
                    <a:cubicBezTo>
                      <a:pt x="27897" y="1713105"/>
                      <a:pt x="0" y="1685208"/>
                      <a:pt x="0" y="1650796"/>
                    </a:cubicBezTo>
                    <a:lnTo>
                      <a:pt x="0" y="62309"/>
                    </a:lnTo>
                    <a:cubicBezTo>
                      <a:pt x="0" y="27897"/>
                      <a:pt x="27897" y="0"/>
                      <a:pt x="62309" y="0"/>
                    </a:cubicBezTo>
                    <a:close/>
                  </a:path>
                </a:pathLst>
              </a:custGeom>
              <a:solidFill>
                <a:srgbClr val="7DC7F1">
                  <a:alpha val="19608"/>
                </a:srgbClr>
              </a:solidFill>
              <a:ln cap="rnd">
                <a:noFill/>
                <a:prstDash val="solid"/>
                <a:round/>
              </a:ln>
            </p:spPr>
            <p:txBody>
              <a:bodyPr/>
              <a:lstStyle/>
              <a:p>
                <a:endParaRPr lang="en-US"/>
              </a:p>
            </p:txBody>
          </p:sp>
          <p:sp>
            <p:nvSpPr>
              <p:cNvPr id="17" name="TextBox 17"/>
              <p:cNvSpPr txBox="1"/>
              <p:nvPr/>
            </p:nvSpPr>
            <p:spPr>
              <a:xfrm>
                <a:off x="0" y="-28575"/>
                <a:ext cx="1519327" cy="1741680"/>
              </a:xfrm>
              <a:prstGeom prst="rect">
                <a:avLst/>
              </a:prstGeom>
            </p:spPr>
            <p:txBody>
              <a:bodyPr lIns="0" tIns="0" rIns="0" bIns="0" rtlCol="0" anchor="ctr"/>
              <a:lstStyle/>
              <a:p>
                <a:pPr marL="0" lvl="0" indent="0" algn="ctr">
                  <a:lnSpc>
                    <a:spcPts val="700"/>
                  </a:lnSpc>
                  <a:spcBef>
                    <a:spcPct val="0"/>
                  </a:spcBef>
                </a:pPr>
                <a:endParaRPr/>
              </a:p>
            </p:txBody>
          </p:sp>
        </p:grpSp>
        <p:sp>
          <p:nvSpPr>
            <p:cNvPr id="18" name="TextBox 18"/>
            <p:cNvSpPr txBox="1"/>
            <p:nvPr/>
          </p:nvSpPr>
          <p:spPr>
            <a:xfrm>
              <a:off x="127389" y="213265"/>
              <a:ext cx="5377901" cy="3203575"/>
            </a:xfrm>
            <a:prstGeom prst="rect">
              <a:avLst/>
            </a:prstGeom>
          </p:spPr>
          <p:txBody>
            <a:bodyPr lIns="0" tIns="0" rIns="0" bIns="0" rtlCol="0" anchor="t">
              <a:spAutoFit/>
            </a:bodyPr>
            <a:lstStyle/>
            <a:p>
              <a:pPr>
                <a:lnSpc>
                  <a:spcPts val="4900"/>
                </a:lnSpc>
              </a:pPr>
              <a:r>
                <a:rPr lang="en-US" sz="3500" b="1" spc="-35">
                  <a:solidFill>
                    <a:srgbClr val="000000"/>
                  </a:solidFill>
                  <a:latin typeface="Calibri (MS) Semi-Bold"/>
                </a:rPr>
                <a:t>Cấu hình hạ tầng</a:t>
              </a:r>
            </a:p>
            <a:p>
              <a:pPr marL="539749" lvl="1" indent="-269875">
                <a:lnSpc>
                  <a:spcPts val="3499"/>
                </a:lnSpc>
                <a:buFont typeface="Arial"/>
                <a:buChar char="•"/>
              </a:pPr>
              <a:r>
                <a:rPr lang="en-US" sz="2499" spc="-24">
                  <a:solidFill>
                    <a:srgbClr val="000000"/>
                  </a:solidFill>
                  <a:latin typeface="Calibri (MS)"/>
                </a:rPr>
                <a:t>Số lượng, loại máy chủ</a:t>
              </a:r>
            </a:p>
            <a:p>
              <a:pPr marL="539749" lvl="1" indent="-269875">
                <a:lnSpc>
                  <a:spcPts val="3499"/>
                </a:lnSpc>
                <a:buFont typeface="Arial"/>
                <a:buChar char="•"/>
              </a:pPr>
              <a:r>
                <a:rPr lang="en-US" sz="2499" spc="-24">
                  <a:solidFill>
                    <a:srgbClr val="000000"/>
                  </a:solidFill>
                  <a:latin typeface="Calibri (MS)"/>
                </a:rPr>
                <a:t>Mạng</a:t>
              </a:r>
            </a:p>
            <a:p>
              <a:pPr marL="539749" lvl="1" indent="-269875">
                <a:lnSpc>
                  <a:spcPts val="3499"/>
                </a:lnSpc>
                <a:buFont typeface="Arial"/>
                <a:buChar char="•"/>
              </a:pPr>
              <a:r>
                <a:rPr lang="en-US" sz="2499" spc="-24">
                  <a:solidFill>
                    <a:srgbClr val="000000"/>
                  </a:solidFill>
                  <a:latin typeface="Calibri (MS)"/>
                </a:rPr>
                <a:t>Lưu trữ</a:t>
              </a:r>
            </a:p>
            <a:p>
              <a:pPr marL="539749" lvl="1" indent="-269875">
                <a:lnSpc>
                  <a:spcPts val="3499"/>
                </a:lnSpc>
                <a:buFont typeface="Arial"/>
                <a:buChar char="•"/>
              </a:pPr>
              <a:r>
                <a:rPr lang="en-US" sz="2499" spc="-24">
                  <a:solidFill>
                    <a:srgbClr val="000000"/>
                  </a:solidFill>
                  <a:latin typeface="Calibri (MS)"/>
                </a:rPr>
                <a:t>Các dịch vụ đám mây khác</a:t>
              </a:r>
            </a:p>
          </p:txBody>
        </p:sp>
      </p:grpSp>
      <p:grpSp>
        <p:nvGrpSpPr>
          <p:cNvPr id="19" name="Group 19"/>
          <p:cNvGrpSpPr/>
          <p:nvPr/>
        </p:nvGrpSpPr>
        <p:grpSpPr>
          <a:xfrm>
            <a:off x="7030760" y="4078970"/>
            <a:ext cx="4224509" cy="4763310"/>
            <a:chOff x="0" y="0"/>
            <a:chExt cx="5632678" cy="6351080"/>
          </a:xfrm>
        </p:grpSpPr>
        <p:grpSp>
          <p:nvGrpSpPr>
            <p:cNvPr id="20" name="Group 20"/>
            <p:cNvGrpSpPr/>
            <p:nvPr/>
          </p:nvGrpSpPr>
          <p:grpSpPr>
            <a:xfrm>
              <a:off x="0" y="0"/>
              <a:ext cx="5632678" cy="6351080"/>
              <a:chOff x="0" y="0"/>
              <a:chExt cx="1519327" cy="1713105"/>
            </a:xfrm>
          </p:grpSpPr>
          <p:sp>
            <p:nvSpPr>
              <p:cNvPr id="21" name="Freeform 21"/>
              <p:cNvSpPr/>
              <p:nvPr/>
            </p:nvSpPr>
            <p:spPr>
              <a:xfrm>
                <a:off x="0" y="0"/>
                <a:ext cx="1519327" cy="1713105"/>
              </a:xfrm>
              <a:custGeom>
                <a:avLst/>
                <a:gdLst/>
                <a:ahLst/>
                <a:cxnLst/>
                <a:rect l="l" t="t" r="r" b="b"/>
                <a:pathLst>
                  <a:path w="1519327" h="1713105">
                    <a:moveTo>
                      <a:pt x="62309" y="0"/>
                    </a:moveTo>
                    <a:lnTo>
                      <a:pt x="1457018" y="0"/>
                    </a:lnTo>
                    <a:cubicBezTo>
                      <a:pt x="1473544" y="0"/>
                      <a:pt x="1489392" y="6565"/>
                      <a:pt x="1501077" y="18250"/>
                    </a:cubicBezTo>
                    <a:cubicBezTo>
                      <a:pt x="1512763" y="29935"/>
                      <a:pt x="1519327" y="45784"/>
                      <a:pt x="1519327" y="62309"/>
                    </a:cubicBezTo>
                    <a:lnTo>
                      <a:pt x="1519327" y="1650796"/>
                    </a:lnTo>
                    <a:cubicBezTo>
                      <a:pt x="1519327" y="1667321"/>
                      <a:pt x="1512763" y="1683170"/>
                      <a:pt x="1501077" y="1694855"/>
                    </a:cubicBezTo>
                    <a:cubicBezTo>
                      <a:pt x="1489392" y="1706540"/>
                      <a:pt x="1473544" y="1713105"/>
                      <a:pt x="1457018" y="1713105"/>
                    </a:cubicBezTo>
                    <a:lnTo>
                      <a:pt x="62309" y="1713105"/>
                    </a:lnTo>
                    <a:cubicBezTo>
                      <a:pt x="27897" y="1713105"/>
                      <a:pt x="0" y="1685208"/>
                      <a:pt x="0" y="1650796"/>
                    </a:cubicBezTo>
                    <a:lnTo>
                      <a:pt x="0" y="62309"/>
                    </a:lnTo>
                    <a:cubicBezTo>
                      <a:pt x="0" y="27897"/>
                      <a:pt x="27897" y="0"/>
                      <a:pt x="62309" y="0"/>
                    </a:cubicBezTo>
                    <a:close/>
                  </a:path>
                </a:pathLst>
              </a:custGeom>
              <a:solidFill>
                <a:srgbClr val="7DC7F1">
                  <a:alpha val="19608"/>
                </a:srgbClr>
              </a:solidFill>
              <a:ln cap="rnd">
                <a:noFill/>
                <a:prstDash val="solid"/>
                <a:round/>
              </a:ln>
            </p:spPr>
            <p:txBody>
              <a:bodyPr/>
              <a:lstStyle/>
              <a:p>
                <a:endParaRPr lang="en-US"/>
              </a:p>
            </p:txBody>
          </p:sp>
          <p:sp>
            <p:nvSpPr>
              <p:cNvPr id="22" name="TextBox 22"/>
              <p:cNvSpPr txBox="1"/>
              <p:nvPr/>
            </p:nvSpPr>
            <p:spPr>
              <a:xfrm>
                <a:off x="0" y="-28575"/>
                <a:ext cx="1519327" cy="1741680"/>
              </a:xfrm>
              <a:prstGeom prst="rect">
                <a:avLst/>
              </a:prstGeom>
            </p:spPr>
            <p:txBody>
              <a:bodyPr lIns="0" tIns="0" rIns="0" bIns="0" rtlCol="0" anchor="ctr"/>
              <a:lstStyle/>
              <a:p>
                <a:pPr marL="0" lvl="0" indent="0" algn="ctr">
                  <a:lnSpc>
                    <a:spcPts val="700"/>
                  </a:lnSpc>
                  <a:spcBef>
                    <a:spcPct val="0"/>
                  </a:spcBef>
                </a:pPr>
                <a:endParaRPr/>
              </a:p>
            </p:txBody>
          </p:sp>
        </p:grpSp>
        <p:sp>
          <p:nvSpPr>
            <p:cNvPr id="23" name="TextBox 23"/>
            <p:cNvSpPr txBox="1"/>
            <p:nvPr/>
          </p:nvSpPr>
          <p:spPr>
            <a:xfrm>
              <a:off x="127389" y="213265"/>
              <a:ext cx="5377901" cy="2619375"/>
            </a:xfrm>
            <a:prstGeom prst="rect">
              <a:avLst/>
            </a:prstGeom>
          </p:spPr>
          <p:txBody>
            <a:bodyPr lIns="0" tIns="0" rIns="0" bIns="0" rtlCol="0" anchor="t">
              <a:spAutoFit/>
            </a:bodyPr>
            <a:lstStyle/>
            <a:p>
              <a:pPr>
                <a:lnSpc>
                  <a:spcPts val="4900"/>
                </a:lnSpc>
              </a:pPr>
              <a:r>
                <a:rPr lang="en-US" sz="3500" b="1" spc="-35">
                  <a:solidFill>
                    <a:srgbClr val="000000"/>
                  </a:solidFill>
                  <a:latin typeface="Calibri (MS) Semi-Bold"/>
                </a:rPr>
                <a:t>Quản lý và giám sát</a:t>
              </a:r>
            </a:p>
            <a:p>
              <a:pPr marL="539749" lvl="1" indent="-269875">
                <a:lnSpc>
                  <a:spcPts val="3499"/>
                </a:lnSpc>
                <a:buFont typeface="Arial"/>
                <a:buChar char="•"/>
              </a:pPr>
              <a:r>
                <a:rPr lang="en-US" sz="2499" spc="-24">
                  <a:solidFill>
                    <a:srgbClr val="000000"/>
                  </a:solidFill>
                  <a:latin typeface="Calibri (MS)"/>
                </a:rPr>
                <a:t>Theo dõi hiệu suất</a:t>
              </a:r>
            </a:p>
            <a:p>
              <a:pPr marL="539749" lvl="1" indent="-269875">
                <a:lnSpc>
                  <a:spcPts val="3499"/>
                </a:lnSpc>
                <a:buFont typeface="Arial"/>
                <a:buChar char="•"/>
              </a:pPr>
              <a:r>
                <a:rPr lang="en-US" sz="2499" spc="-24">
                  <a:solidFill>
                    <a:srgbClr val="000000"/>
                  </a:solidFill>
                  <a:latin typeface="Calibri (MS)"/>
                </a:rPr>
                <a:t>Phát hiện &amp; khắc phục sự cố</a:t>
              </a:r>
            </a:p>
          </p:txBody>
        </p:sp>
      </p:grpSp>
      <p:grpSp>
        <p:nvGrpSpPr>
          <p:cNvPr id="24" name="Group 24"/>
          <p:cNvGrpSpPr/>
          <p:nvPr/>
        </p:nvGrpSpPr>
        <p:grpSpPr>
          <a:xfrm>
            <a:off x="11664843" y="4078970"/>
            <a:ext cx="4224509" cy="4763310"/>
            <a:chOff x="0" y="0"/>
            <a:chExt cx="5632678" cy="6351080"/>
          </a:xfrm>
        </p:grpSpPr>
        <p:grpSp>
          <p:nvGrpSpPr>
            <p:cNvPr id="25" name="Group 25"/>
            <p:cNvGrpSpPr/>
            <p:nvPr/>
          </p:nvGrpSpPr>
          <p:grpSpPr>
            <a:xfrm>
              <a:off x="0" y="0"/>
              <a:ext cx="5632678" cy="6351080"/>
              <a:chOff x="0" y="0"/>
              <a:chExt cx="1519327" cy="1713105"/>
            </a:xfrm>
          </p:grpSpPr>
          <p:sp>
            <p:nvSpPr>
              <p:cNvPr id="26" name="Freeform 26"/>
              <p:cNvSpPr/>
              <p:nvPr/>
            </p:nvSpPr>
            <p:spPr>
              <a:xfrm>
                <a:off x="0" y="0"/>
                <a:ext cx="1519327" cy="1713105"/>
              </a:xfrm>
              <a:custGeom>
                <a:avLst/>
                <a:gdLst/>
                <a:ahLst/>
                <a:cxnLst/>
                <a:rect l="l" t="t" r="r" b="b"/>
                <a:pathLst>
                  <a:path w="1519327" h="1713105">
                    <a:moveTo>
                      <a:pt x="62309" y="0"/>
                    </a:moveTo>
                    <a:lnTo>
                      <a:pt x="1457018" y="0"/>
                    </a:lnTo>
                    <a:cubicBezTo>
                      <a:pt x="1473544" y="0"/>
                      <a:pt x="1489392" y="6565"/>
                      <a:pt x="1501077" y="18250"/>
                    </a:cubicBezTo>
                    <a:cubicBezTo>
                      <a:pt x="1512763" y="29935"/>
                      <a:pt x="1519327" y="45784"/>
                      <a:pt x="1519327" y="62309"/>
                    </a:cubicBezTo>
                    <a:lnTo>
                      <a:pt x="1519327" y="1650796"/>
                    </a:lnTo>
                    <a:cubicBezTo>
                      <a:pt x="1519327" y="1667321"/>
                      <a:pt x="1512763" y="1683170"/>
                      <a:pt x="1501077" y="1694855"/>
                    </a:cubicBezTo>
                    <a:cubicBezTo>
                      <a:pt x="1489392" y="1706540"/>
                      <a:pt x="1473544" y="1713105"/>
                      <a:pt x="1457018" y="1713105"/>
                    </a:cubicBezTo>
                    <a:lnTo>
                      <a:pt x="62309" y="1713105"/>
                    </a:lnTo>
                    <a:cubicBezTo>
                      <a:pt x="27897" y="1713105"/>
                      <a:pt x="0" y="1685208"/>
                      <a:pt x="0" y="1650796"/>
                    </a:cubicBezTo>
                    <a:lnTo>
                      <a:pt x="0" y="62309"/>
                    </a:lnTo>
                    <a:cubicBezTo>
                      <a:pt x="0" y="27897"/>
                      <a:pt x="27897" y="0"/>
                      <a:pt x="62309" y="0"/>
                    </a:cubicBezTo>
                    <a:close/>
                  </a:path>
                </a:pathLst>
              </a:custGeom>
              <a:solidFill>
                <a:srgbClr val="7DC7F1">
                  <a:alpha val="19608"/>
                </a:srgbClr>
              </a:solidFill>
              <a:ln cap="rnd">
                <a:noFill/>
                <a:prstDash val="solid"/>
                <a:round/>
              </a:ln>
            </p:spPr>
            <p:txBody>
              <a:bodyPr/>
              <a:lstStyle/>
              <a:p>
                <a:endParaRPr lang="en-US"/>
              </a:p>
            </p:txBody>
          </p:sp>
          <p:sp>
            <p:nvSpPr>
              <p:cNvPr id="27" name="TextBox 27"/>
              <p:cNvSpPr txBox="1"/>
              <p:nvPr/>
            </p:nvSpPr>
            <p:spPr>
              <a:xfrm>
                <a:off x="0" y="-28575"/>
                <a:ext cx="1519327" cy="1741680"/>
              </a:xfrm>
              <a:prstGeom prst="rect">
                <a:avLst/>
              </a:prstGeom>
            </p:spPr>
            <p:txBody>
              <a:bodyPr lIns="0" tIns="0" rIns="0" bIns="0" rtlCol="0" anchor="ctr"/>
              <a:lstStyle/>
              <a:p>
                <a:pPr marL="0" lvl="0" indent="0" algn="ctr">
                  <a:lnSpc>
                    <a:spcPts val="700"/>
                  </a:lnSpc>
                  <a:spcBef>
                    <a:spcPct val="0"/>
                  </a:spcBef>
                </a:pPr>
                <a:endParaRPr/>
              </a:p>
            </p:txBody>
          </p:sp>
        </p:grpSp>
        <p:sp>
          <p:nvSpPr>
            <p:cNvPr id="28" name="TextBox 28"/>
            <p:cNvSpPr txBox="1"/>
            <p:nvPr/>
          </p:nvSpPr>
          <p:spPr>
            <a:xfrm>
              <a:off x="127389" y="213265"/>
              <a:ext cx="5377901" cy="5781675"/>
            </a:xfrm>
            <a:prstGeom prst="rect">
              <a:avLst/>
            </a:prstGeom>
          </p:spPr>
          <p:txBody>
            <a:bodyPr lIns="0" tIns="0" rIns="0" bIns="0" rtlCol="0" anchor="t">
              <a:spAutoFit/>
            </a:bodyPr>
            <a:lstStyle/>
            <a:p>
              <a:pPr>
                <a:lnSpc>
                  <a:spcPts val="4900"/>
                </a:lnSpc>
              </a:pPr>
              <a:r>
                <a:rPr lang="en-US" sz="3500" b="1" spc="-35">
                  <a:solidFill>
                    <a:srgbClr val="000000"/>
                  </a:solidFill>
                  <a:latin typeface="Calibri (MS) Semi-Bold"/>
                </a:rPr>
                <a:t>Erasure Coding</a:t>
              </a:r>
            </a:p>
            <a:p>
              <a:pPr marL="539749" lvl="1" indent="-269875">
                <a:lnSpc>
                  <a:spcPts val="3499"/>
                </a:lnSpc>
                <a:buFont typeface="Arial"/>
                <a:buChar char="•"/>
              </a:pPr>
              <a:r>
                <a:rPr lang="en-US" sz="2499" spc="-24">
                  <a:solidFill>
                    <a:srgbClr val="000000"/>
                  </a:solidFill>
                  <a:latin typeface="Calibri (MS)"/>
                </a:rPr>
                <a:t>Phương pháp mã hóa dữ liệu sao cho dữ liệu có thể được khôi phục ngay cả khi một phần của nó bị mất</a:t>
              </a:r>
            </a:p>
            <a:p>
              <a:pPr>
                <a:lnSpc>
                  <a:spcPts val="4900"/>
                </a:lnSpc>
              </a:pPr>
              <a:r>
                <a:rPr lang="en-US" sz="3500" b="1" spc="-35">
                  <a:solidFill>
                    <a:srgbClr val="000000"/>
                  </a:solidFill>
                  <a:latin typeface="Calibri (MS) Semi-Bold"/>
                </a:rPr>
                <a:t>Multi-site Replication</a:t>
              </a:r>
            </a:p>
            <a:p>
              <a:pPr marL="539749" lvl="1" indent="-269875">
                <a:lnSpc>
                  <a:spcPts val="3499"/>
                </a:lnSpc>
                <a:buFont typeface="Arial"/>
                <a:buChar char="•"/>
              </a:pPr>
              <a:r>
                <a:rPr lang="en-US" sz="2499" spc="-24">
                  <a:solidFill>
                    <a:srgbClr val="000000"/>
                  </a:solidFill>
                  <a:latin typeface="Calibri (MS)"/>
                </a:rPr>
                <a:t>Sao chép dữ liệu giữa nhiều vị trí để tăng tính sẵn sàng và độ tin cậy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97764" y="242764"/>
            <a:ext cx="9461536" cy="9801471"/>
          </a:xfrm>
          <a:custGeom>
            <a:avLst/>
            <a:gdLst/>
            <a:ahLst/>
            <a:cxnLst/>
            <a:rect l="l" t="t" r="r" b="b"/>
            <a:pathLst>
              <a:path w="9461536" h="9801471">
                <a:moveTo>
                  <a:pt x="0" y="0"/>
                </a:moveTo>
                <a:lnTo>
                  <a:pt x="9461536" y="0"/>
                </a:lnTo>
                <a:lnTo>
                  <a:pt x="9461536" y="9801472"/>
                </a:lnTo>
                <a:lnTo>
                  <a:pt x="0" y="9801472"/>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549121" y="1286027"/>
            <a:ext cx="5172704" cy="4539381"/>
            <a:chOff x="0" y="0"/>
            <a:chExt cx="6896939" cy="6052508"/>
          </a:xfrm>
        </p:grpSpPr>
        <p:grpSp>
          <p:nvGrpSpPr>
            <p:cNvPr id="4" name="Group 4"/>
            <p:cNvGrpSpPr/>
            <p:nvPr/>
          </p:nvGrpSpPr>
          <p:grpSpPr>
            <a:xfrm>
              <a:off x="0" y="0"/>
              <a:ext cx="6896939" cy="6052508"/>
              <a:chOff x="0" y="0"/>
              <a:chExt cx="1860342" cy="1632570"/>
            </a:xfrm>
          </p:grpSpPr>
          <p:sp>
            <p:nvSpPr>
              <p:cNvPr id="5" name="Freeform 5"/>
              <p:cNvSpPr/>
              <p:nvPr/>
            </p:nvSpPr>
            <p:spPr>
              <a:xfrm>
                <a:off x="0" y="0"/>
                <a:ext cx="1860342" cy="1632570"/>
              </a:xfrm>
              <a:custGeom>
                <a:avLst/>
                <a:gdLst/>
                <a:ahLst/>
                <a:cxnLst/>
                <a:rect l="l" t="t" r="r" b="b"/>
                <a:pathLst>
                  <a:path w="1860342" h="1632570">
                    <a:moveTo>
                      <a:pt x="50887" y="0"/>
                    </a:moveTo>
                    <a:lnTo>
                      <a:pt x="1809455" y="0"/>
                    </a:lnTo>
                    <a:cubicBezTo>
                      <a:pt x="1822951" y="0"/>
                      <a:pt x="1835894" y="5361"/>
                      <a:pt x="1845438" y="14905"/>
                    </a:cubicBezTo>
                    <a:cubicBezTo>
                      <a:pt x="1854981" y="24448"/>
                      <a:pt x="1860342" y="37391"/>
                      <a:pt x="1860342" y="50887"/>
                    </a:cubicBezTo>
                    <a:lnTo>
                      <a:pt x="1860342" y="1581683"/>
                    </a:lnTo>
                    <a:cubicBezTo>
                      <a:pt x="1860342" y="1595179"/>
                      <a:pt x="1854981" y="1608122"/>
                      <a:pt x="1845438" y="1617665"/>
                    </a:cubicBezTo>
                    <a:cubicBezTo>
                      <a:pt x="1835894" y="1627209"/>
                      <a:pt x="1822951" y="1632570"/>
                      <a:pt x="1809455" y="1632570"/>
                    </a:cubicBezTo>
                    <a:lnTo>
                      <a:pt x="50887" y="1632570"/>
                    </a:lnTo>
                    <a:cubicBezTo>
                      <a:pt x="22783" y="1632570"/>
                      <a:pt x="0" y="1609787"/>
                      <a:pt x="0" y="1581683"/>
                    </a:cubicBezTo>
                    <a:lnTo>
                      <a:pt x="0" y="50887"/>
                    </a:lnTo>
                    <a:cubicBezTo>
                      <a:pt x="0" y="37391"/>
                      <a:pt x="5361" y="24448"/>
                      <a:pt x="14905" y="14905"/>
                    </a:cubicBezTo>
                    <a:cubicBezTo>
                      <a:pt x="24448" y="5361"/>
                      <a:pt x="37391" y="0"/>
                      <a:pt x="50887" y="0"/>
                    </a:cubicBezTo>
                    <a:close/>
                  </a:path>
                </a:pathLst>
              </a:custGeom>
              <a:solidFill>
                <a:srgbClr val="FFFEF7"/>
              </a:solidFill>
              <a:ln w="47625" cap="rnd">
                <a:solidFill>
                  <a:srgbClr val="000000"/>
                </a:solidFill>
                <a:prstDash val="solid"/>
                <a:round/>
              </a:ln>
            </p:spPr>
            <p:txBody>
              <a:bodyPr/>
              <a:lstStyle/>
              <a:p>
                <a:endParaRPr lang="en-US"/>
              </a:p>
            </p:txBody>
          </p:sp>
          <p:sp>
            <p:nvSpPr>
              <p:cNvPr id="6" name="TextBox 6"/>
              <p:cNvSpPr txBox="1"/>
              <p:nvPr/>
            </p:nvSpPr>
            <p:spPr>
              <a:xfrm>
                <a:off x="0" y="-28575"/>
                <a:ext cx="1860342" cy="1661145"/>
              </a:xfrm>
              <a:prstGeom prst="rect">
                <a:avLst/>
              </a:prstGeom>
            </p:spPr>
            <p:txBody>
              <a:bodyPr lIns="0" tIns="0" rIns="0" bIns="0" rtlCol="0" anchor="ctr"/>
              <a:lstStyle/>
              <a:p>
                <a:pPr marL="0" lvl="0" indent="0" algn="ctr">
                  <a:lnSpc>
                    <a:spcPts val="700"/>
                  </a:lnSpc>
                  <a:spcBef>
                    <a:spcPct val="0"/>
                  </a:spcBef>
                </a:pPr>
                <a:endParaRPr/>
              </a:p>
            </p:txBody>
          </p:sp>
        </p:grpSp>
        <p:sp>
          <p:nvSpPr>
            <p:cNvPr id="7" name="TextBox 7"/>
            <p:cNvSpPr txBox="1"/>
            <p:nvPr/>
          </p:nvSpPr>
          <p:spPr>
            <a:xfrm>
              <a:off x="736230" y="161346"/>
              <a:ext cx="5424479" cy="5567891"/>
            </a:xfrm>
            <a:prstGeom prst="rect">
              <a:avLst/>
            </a:prstGeom>
          </p:spPr>
          <p:txBody>
            <a:bodyPr lIns="0" tIns="0" rIns="0" bIns="0" rtlCol="0" anchor="t">
              <a:spAutoFit/>
            </a:bodyPr>
            <a:lstStyle/>
            <a:p>
              <a:pPr marL="0" lvl="0" indent="0" algn="ctr">
                <a:lnSpc>
                  <a:spcPts val="11200"/>
                </a:lnSpc>
                <a:spcBef>
                  <a:spcPct val="0"/>
                </a:spcBef>
              </a:pPr>
              <a:r>
                <a:rPr lang="en-US" sz="8000">
                  <a:solidFill>
                    <a:srgbClr val="000000"/>
                  </a:solidFill>
                  <a:latin typeface="Dancing Script Bold"/>
                </a:rPr>
                <a:t>Kiến trúc hệ thống MinIO</a:t>
              </a:r>
            </a:p>
          </p:txBody>
        </p:sp>
      </p:grpSp>
      <p:sp>
        <p:nvSpPr>
          <p:cNvPr id="8" name="TextBox 8"/>
          <p:cNvSpPr txBox="1"/>
          <p:nvPr/>
        </p:nvSpPr>
        <p:spPr>
          <a:xfrm>
            <a:off x="1977860" y="5851373"/>
            <a:ext cx="4315227" cy="3149600"/>
          </a:xfrm>
          <a:prstGeom prst="rect">
            <a:avLst/>
          </a:prstGeom>
        </p:spPr>
        <p:txBody>
          <a:bodyPr lIns="0" tIns="0" rIns="0" bIns="0" rtlCol="0" anchor="t">
            <a:spAutoFit/>
          </a:bodyPr>
          <a:lstStyle/>
          <a:p>
            <a:pPr marL="755651" lvl="1" indent="-377825">
              <a:lnSpc>
                <a:spcPts val="4900"/>
              </a:lnSpc>
              <a:buFont typeface="Arial"/>
              <a:buChar char="•"/>
            </a:pPr>
            <a:r>
              <a:rPr lang="en-US" sz="3500" b="1" spc="-35">
                <a:solidFill>
                  <a:srgbClr val="000000"/>
                </a:solidFill>
                <a:latin typeface="Calibri (MS) Semi-Bold"/>
              </a:rPr>
              <a:t>Component</a:t>
            </a:r>
          </a:p>
          <a:p>
            <a:pPr marL="755651" lvl="1" indent="-377825">
              <a:lnSpc>
                <a:spcPts val="4900"/>
              </a:lnSpc>
              <a:buFont typeface="Arial"/>
              <a:buChar char="•"/>
            </a:pPr>
            <a:r>
              <a:rPr lang="en-US" sz="3500" b="1" spc="-35">
                <a:solidFill>
                  <a:srgbClr val="000000"/>
                </a:solidFill>
                <a:latin typeface="Calibri (MS) Semi-Bold"/>
              </a:rPr>
              <a:t>Performance</a:t>
            </a:r>
          </a:p>
          <a:p>
            <a:pPr marL="755651" lvl="1" indent="-377825">
              <a:lnSpc>
                <a:spcPts val="4900"/>
              </a:lnSpc>
              <a:buFont typeface="Arial"/>
              <a:buChar char="•"/>
            </a:pPr>
            <a:r>
              <a:rPr lang="en-US" sz="3500" b="1" spc="-35">
                <a:solidFill>
                  <a:srgbClr val="000000"/>
                </a:solidFill>
                <a:latin typeface="Calibri (MS) Semi-Bold"/>
              </a:rPr>
              <a:t>High Availability</a:t>
            </a:r>
          </a:p>
          <a:p>
            <a:pPr marL="755651" lvl="1" indent="-377825">
              <a:lnSpc>
                <a:spcPts val="4900"/>
              </a:lnSpc>
              <a:buFont typeface="Arial"/>
              <a:buChar char="•"/>
            </a:pPr>
            <a:r>
              <a:rPr lang="en-US" sz="3500" b="1" spc="-35">
                <a:solidFill>
                  <a:srgbClr val="000000"/>
                </a:solidFill>
                <a:latin typeface="Calibri (MS) Semi-Bold"/>
              </a:rPr>
              <a:t>Security</a:t>
            </a:r>
          </a:p>
          <a:p>
            <a:pPr marL="755651" lvl="1" indent="-377825">
              <a:lnSpc>
                <a:spcPts val="4900"/>
              </a:lnSpc>
              <a:buFont typeface="Arial"/>
              <a:buChar char="•"/>
            </a:pPr>
            <a:r>
              <a:rPr lang="en-US" sz="3500" b="1" spc="-35">
                <a:solidFill>
                  <a:srgbClr val="000000"/>
                </a:solidFill>
                <a:latin typeface="Calibri (MS) Semi-Bold"/>
              </a:rPr>
              <a:t>Operation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5004" y="2146292"/>
            <a:ext cx="6249327" cy="1049583"/>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MinIO Server</a:t>
            </a:r>
          </a:p>
          <a:p>
            <a:pPr>
              <a:lnSpc>
                <a:spcPts val="3499"/>
              </a:lnSpc>
            </a:pPr>
            <a:r>
              <a:rPr lang="en-US" sz="2499">
                <a:solidFill>
                  <a:srgbClr val="000000"/>
                </a:solidFill>
                <a:latin typeface="Calibri (MS)"/>
              </a:rPr>
              <a:t>Lưu trữ và quản lý dữ liệu đối tượng</a:t>
            </a:r>
          </a:p>
        </p:txBody>
      </p:sp>
      <p:grpSp>
        <p:nvGrpSpPr>
          <p:cNvPr id="3" name="Group 3"/>
          <p:cNvGrpSpPr/>
          <p:nvPr/>
        </p:nvGrpSpPr>
        <p:grpSpPr>
          <a:xfrm>
            <a:off x="4340768" y="503524"/>
            <a:ext cx="9606464" cy="1050351"/>
            <a:chOff x="0" y="0"/>
            <a:chExt cx="4374139" cy="478259"/>
          </a:xfrm>
        </p:grpSpPr>
        <p:sp>
          <p:nvSpPr>
            <p:cNvPr id="4" name="Freeform 4"/>
            <p:cNvSpPr/>
            <p:nvPr/>
          </p:nvSpPr>
          <p:spPr>
            <a:xfrm>
              <a:off x="0" y="0"/>
              <a:ext cx="4374138" cy="478259"/>
            </a:xfrm>
            <a:custGeom>
              <a:avLst/>
              <a:gdLst/>
              <a:ahLst/>
              <a:cxnLst/>
              <a:rect l="l" t="t" r="r" b="b"/>
              <a:pathLst>
                <a:path w="4374138" h="478259">
                  <a:moveTo>
                    <a:pt x="27401" y="0"/>
                  </a:moveTo>
                  <a:lnTo>
                    <a:pt x="4346737" y="0"/>
                  </a:lnTo>
                  <a:cubicBezTo>
                    <a:pt x="4361871" y="0"/>
                    <a:pt x="4374138" y="12268"/>
                    <a:pt x="4374138" y="27401"/>
                  </a:cubicBezTo>
                  <a:lnTo>
                    <a:pt x="4374138" y="450858"/>
                  </a:lnTo>
                  <a:cubicBezTo>
                    <a:pt x="4374138" y="465992"/>
                    <a:pt x="4361871" y="478259"/>
                    <a:pt x="4346737" y="478259"/>
                  </a:cubicBezTo>
                  <a:lnTo>
                    <a:pt x="27401" y="478259"/>
                  </a:lnTo>
                  <a:cubicBezTo>
                    <a:pt x="12268" y="478259"/>
                    <a:pt x="0" y="465992"/>
                    <a:pt x="0" y="450858"/>
                  </a:cubicBezTo>
                  <a:lnTo>
                    <a:pt x="0" y="27401"/>
                  </a:lnTo>
                  <a:cubicBezTo>
                    <a:pt x="0" y="12268"/>
                    <a:pt x="12268" y="0"/>
                    <a:pt x="27401" y="0"/>
                  </a:cubicBezTo>
                  <a:close/>
                </a:path>
              </a:pathLst>
            </a:custGeom>
            <a:solidFill>
              <a:srgbClr val="FFFEF7"/>
            </a:solidFill>
            <a:ln w="47625" cap="rnd">
              <a:solidFill>
                <a:srgbClr val="000000"/>
              </a:solidFill>
              <a:prstDash val="solid"/>
              <a:round/>
            </a:ln>
          </p:spPr>
          <p:txBody>
            <a:bodyPr/>
            <a:lstStyle/>
            <a:p>
              <a:endParaRPr lang="en-US"/>
            </a:p>
          </p:txBody>
        </p:sp>
        <p:sp>
          <p:nvSpPr>
            <p:cNvPr id="5" name="TextBox 5"/>
            <p:cNvSpPr txBox="1"/>
            <p:nvPr/>
          </p:nvSpPr>
          <p:spPr>
            <a:xfrm>
              <a:off x="0" y="-28575"/>
              <a:ext cx="4374139" cy="506834"/>
            </a:xfrm>
            <a:prstGeom prst="rect">
              <a:avLst/>
            </a:prstGeom>
          </p:spPr>
          <p:txBody>
            <a:bodyPr lIns="0" tIns="0" rIns="0" bIns="0" rtlCol="0" anchor="ctr"/>
            <a:lstStyle/>
            <a:p>
              <a:pPr marL="0" lvl="0" indent="0" algn="ctr">
                <a:lnSpc>
                  <a:spcPts val="700"/>
                </a:lnSpc>
                <a:spcBef>
                  <a:spcPct val="0"/>
                </a:spcBef>
              </a:pPr>
              <a:endParaRPr/>
            </a:p>
          </p:txBody>
        </p:sp>
      </p:grpSp>
      <p:sp>
        <p:nvSpPr>
          <p:cNvPr id="6" name="TextBox 6"/>
          <p:cNvSpPr txBox="1"/>
          <p:nvPr/>
        </p:nvSpPr>
        <p:spPr>
          <a:xfrm>
            <a:off x="7487504" y="449262"/>
            <a:ext cx="3312991" cy="958851"/>
          </a:xfrm>
          <a:prstGeom prst="rect">
            <a:avLst/>
          </a:prstGeom>
        </p:spPr>
        <p:txBody>
          <a:bodyPr lIns="0" tIns="0" rIns="0" bIns="0" rtlCol="0" anchor="t">
            <a:spAutoFit/>
          </a:bodyPr>
          <a:lstStyle/>
          <a:p>
            <a:pPr marL="0" lvl="0" indent="0" algn="ctr">
              <a:lnSpc>
                <a:spcPts val="6999"/>
              </a:lnSpc>
              <a:spcBef>
                <a:spcPct val="0"/>
              </a:spcBef>
            </a:pPr>
            <a:r>
              <a:rPr lang="en-US" sz="4999">
                <a:solidFill>
                  <a:srgbClr val="000000"/>
                </a:solidFill>
                <a:latin typeface="Calibri (MS) Bold"/>
              </a:rPr>
              <a:t>Component</a:t>
            </a:r>
          </a:p>
        </p:txBody>
      </p:sp>
      <p:sp>
        <p:nvSpPr>
          <p:cNvPr id="7" name="TextBox 7"/>
          <p:cNvSpPr txBox="1"/>
          <p:nvPr/>
        </p:nvSpPr>
        <p:spPr>
          <a:xfrm>
            <a:off x="1985004" y="3559171"/>
            <a:ext cx="6249327" cy="1498424"/>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MinIO Client (mc)</a:t>
            </a:r>
          </a:p>
          <a:p>
            <a:pPr>
              <a:lnSpc>
                <a:spcPts val="3499"/>
              </a:lnSpc>
            </a:pPr>
            <a:r>
              <a:rPr lang="en-US" sz="2499">
                <a:solidFill>
                  <a:srgbClr val="000000"/>
                </a:solidFill>
                <a:latin typeface="Calibri (MS)"/>
              </a:rPr>
              <a:t>Công cụ dòng lệnh giúp tương tác với các máy chủ MinIO</a:t>
            </a:r>
          </a:p>
        </p:txBody>
      </p:sp>
      <p:sp>
        <p:nvSpPr>
          <p:cNvPr id="8" name="TextBox 8"/>
          <p:cNvSpPr txBox="1"/>
          <p:nvPr/>
        </p:nvSpPr>
        <p:spPr>
          <a:xfrm>
            <a:off x="1985004" y="5410200"/>
            <a:ext cx="6249327" cy="2000250"/>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MinIO Gateway (mc-gateway)</a:t>
            </a:r>
          </a:p>
          <a:p>
            <a:pPr>
              <a:lnSpc>
                <a:spcPts val="3499"/>
              </a:lnSpc>
            </a:pPr>
            <a:r>
              <a:rPr lang="en-US" sz="2499">
                <a:solidFill>
                  <a:srgbClr val="000000"/>
                </a:solidFill>
                <a:latin typeface="Calibri (MS)"/>
              </a:rPr>
              <a:t>Giúp MinIO tương thích với ứng dụng &amp; dịch vụ sử dụng Amazon S3 API mà không cần thay đổi mã nguồn</a:t>
            </a:r>
          </a:p>
        </p:txBody>
      </p:sp>
      <p:sp>
        <p:nvSpPr>
          <p:cNvPr id="9" name="TextBox 9"/>
          <p:cNvSpPr txBox="1"/>
          <p:nvPr/>
        </p:nvSpPr>
        <p:spPr>
          <a:xfrm>
            <a:off x="10053670" y="2146292"/>
            <a:ext cx="6249327" cy="1049583"/>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Erasure Coding</a:t>
            </a:r>
          </a:p>
          <a:p>
            <a:pPr>
              <a:lnSpc>
                <a:spcPts val="3499"/>
              </a:lnSpc>
            </a:pPr>
            <a:r>
              <a:rPr lang="en-US" sz="2499">
                <a:solidFill>
                  <a:srgbClr val="000000"/>
                </a:solidFill>
                <a:latin typeface="Calibri (MS)"/>
              </a:rPr>
              <a:t>Tối ưu hóa lưu trữ và tăng tính bền vững</a:t>
            </a:r>
          </a:p>
        </p:txBody>
      </p:sp>
      <p:sp>
        <p:nvSpPr>
          <p:cNvPr id="10" name="TextBox 10"/>
          <p:cNvSpPr txBox="1"/>
          <p:nvPr/>
        </p:nvSpPr>
        <p:spPr>
          <a:xfrm>
            <a:off x="1985004" y="7696200"/>
            <a:ext cx="6249327" cy="1498424"/>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MinIO Console</a:t>
            </a:r>
          </a:p>
          <a:p>
            <a:pPr>
              <a:lnSpc>
                <a:spcPts val="3499"/>
              </a:lnSpc>
            </a:pPr>
            <a:r>
              <a:rPr lang="en-US" sz="2499">
                <a:solidFill>
                  <a:srgbClr val="000000"/>
                </a:solidFill>
                <a:latin typeface="Calibri (MS)"/>
              </a:rPr>
              <a:t>Cung cấp thông tin về hiệu suất, dung lượng và trạng thái của cụm MinIO</a:t>
            </a:r>
          </a:p>
        </p:txBody>
      </p:sp>
      <p:sp>
        <p:nvSpPr>
          <p:cNvPr id="11" name="TextBox 11"/>
          <p:cNvSpPr txBox="1"/>
          <p:nvPr/>
        </p:nvSpPr>
        <p:spPr>
          <a:xfrm>
            <a:off x="10053670" y="4044946"/>
            <a:ext cx="6249327" cy="2438400"/>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Bitrot Protection</a:t>
            </a:r>
          </a:p>
          <a:p>
            <a:pPr>
              <a:lnSpc>
                <a:spcPts val="3499"/>
              </a:lnSpc>
            </a:pPr>
            <a:r>
              <a:rPr lang="en-US" sz="2499">
                <a:solidFill>
                  <a:srgbClr val="000000"/>
                </a:solidFill>
                <a:latin typeface="Calibri (MS)"/>
              </a:rPr>
              <a:t>Kiểm tra và sửa lỗi dữ liệu tự động để ngăn chặn tình trạng hỏng dữ liệu (bitrot)</a:t>
            </a:r>
          </a:p>
          <a:p>
            <a:pPr>
              <a:lnSpc>
                <a:spcPts val="3499"/>
              </a:lnSpc>
            </a:pPr>
            <a:r>
              <a:rPr lang="en-US" sz="2499">
                <a:solidFill>
                  <a:srgbClr val="000000"/>
                </a:solidFill>
                <a:latin typeface="Calibri (MS)"/>
              </a:rPr>
              <a:t>Đảm bảo tính toàn vẹn của dữ liệu theo thời gian</a:t>
            </a:r>
          </a:p>
        </p:txBody>
      </p:sp>
      <p:sp>
        <p:nvSpPr>
          <p:cNvPr id="12" name="TextBox 12"/>
          <p:cNvSpPr txBox="1"/>
          <p:nvPr/>
        </p:nvSpPr>
        <p:spPr>
          <a:xfrm>
            <a:off x="10053670" y="7258050"/>
            <a:ext cx="6249327" cy="2000250"/>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MinIO Federation</a:t>
            </a:r>
          </a:p>
          <a:p>
            <a:pPr>
              <a:lnSpc>
                <a:spcPts val="3499"/>
              </a:lnSpc>
            </a:pPr>
            <a:r>
              <a:rPr lang="en-US" sz="2499">
                <a:solidFill>
                  <a:srgbClr val="000000"/>
                </a:solidFill>
                <a:latin typeface="Calibri (MS)"/>
              </a:rPr>
              <a:t>Kết hợp nhiều cụm MinIO thành một hệ thống lưu trữ lớn hơn, tạo ra một không gian tên đồng nhất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51063" y="2283461"/>
            <a:ext cx="11160098" cy="7275677"/>
          </a:xfrm>
          <a:custGeom>
            <a:avLst/>
            <a:gdLst/>
            <a:ahLst/>
            <a:cxnLst/>
            <a:rect l="l" t="t" r="r" b="b"/>
            <a:pathLst>
              <a:path w="11160098" h="7275677">
                <a:moveTo>
                  <a:pt x="0" y="0"/>
                </a:moveTo>
                <a:lnTo>
                  <a:pt x="11160098" y="0"/>
                </a:lnTo>
                <a:lnTo>
                  <a:pt x="11160098" y="7275678"/>
                </a:lnTo>
                <a:lnTo>
                  <a:pt x="0" y="7275678"/>
                </a:lnTo>
                <a:lnTo>
                  <a:pt x="0" y="0"/>
                </a:lnTo>
                <a:close/>
              </a:path>
            </a:pathLst>
          </a:custGeom>
          <a:blipFill>
            <a:blip r:embed="rId3"/>
            <a:stretch>
              <a:fillRect l="-1748" r="-3108"/>
            </a:stretch>
          </a:blipFill>
        </p:spPr>
        <p:txBody>
          <a:bodyPr/>
          <a:lstStyle/>
          <a:p>
            <a:endParaRPr lang="en-US"/>
          </a:p>
        </p:txBody>
      </p:sp>
      <p:sp>
        <p:nvSpPr>
          <p:cNvPr id="3" name="TextBox 3"/>
          <p:cNvSpPr txBox="1"/>
          <p:nvPr/>
        </p:nvSpPr>
        <p:spPr>
          <a:xfrm>
            <a:off x="776839" y="2140586"/>
            <a:ext cx="4936296" cy="1049583"/>
          </a:xfrm>
          <a:prstGeom prst="rect">
            <a:avLst/>
          </a:prstGeom>
        </p:spPr>
        <p:txBody>
          <a:bodyPr lIns="0" tIns="0" rIns="0" bIns="0" rtlCol="0" anchor="t">
            <a:spAutoFit/>
          </a:bodyPr>
          <a:lstStyle/>
          <a:p>
            <a:pPr>
              <a:lnSpc>
                <a:spcPts val="4900"/>
              </a:lnSpc>
            </a:pPr>
            <a:r>
              <a:rPr lang="en-US" sz="3500">
                <a:solidFill>
                  <a:srgbClr val="000000"/>
                </a:solidFill>
                <a:latin typeface="Calibri (MS) Bold"/>
              </a:rPr>
              <a:t>Nhiều máy chủ</a:t>
            </a:r>
          </a:p>
          <a:p>
            <a:pPr>
              <a:lnSpc>
                <a:spcPts val="3499"/>
              </a:lnSpc>
            </a:pPr>
            <a:r>
              <a:rPr lang="en-US" sz="2499">
                <a:solidFill>
                  <a:srgbClr val="000000"/>
                </a:solidFill>
                <a:latin typeface="Calibri (MS)"/>
              </a:rPr>
              <a:t>Các máy chủ có khả năng như nhau</a:t>
            </a:r>
          </a:p>
        </p:txBody>
      </p:sp>
      <p:grpSp>
        <p:nvGrpSpPr>
          <p:cNvPr id="4" name="Group 4"/>
          <p:cNvGrpSpPr/>
          <p:nvPr/>
        </p:nvGrpSpPr>
        <p:grpSpPr>
          <a:xfrm>
            <a:off x="4340768" y="503524"/>
            <a:ext cx="9606464" cy="1050351"/>
            <a:chOff x="0" y="0"/>
            <a:chExt cx="4374139" cy="478259"/>
          </a:xfrm>
        </p:grpSpPr>
        <p:sp>
          <p:nvSpPr>
            <p:cNvPr id="5" name="Freeform 5"/>
            <p:cNvSpPr/>
            <p:nvPr/>
          </p:nvSpPr>
          <p:spPr>
            <a:xfrm>
              <a:off x="0" y="0"/>
              <a:ext cx="4374138" cy="478259"/>
            </a:xfrm>
            <a:custGeom>
              <a:avLst/>
              <a:gdLst/>
              <a:ahLst/>
              <a:cxnLst/>
              <a:rect l="l" t="t" r="r" b="b"/>
              <a:pathLst>
                <a:path w="4374138" h="478259">
                  <a:moveTo>
                    <a:pt x="27401" y="0"/>
                  </a:moveTo>
                  <a:lnTo>
                    <a:pt x="4346737" y="0"/>
                  </a:lnTo>
                  <a:cubicBezTo>
                    <a:pt x="4361871" y="0"/>
                    <a:pt x="4374138" y="12268"/>
                    <a:pt x="4374138" y="27401"/>
                  </a:cubicBezTo>
                  <a:lnTo>
                    <a:pt x="4374138" y="450858"/>
                  </a:lnTo>
                  <a:cubicBezTo>
                    <a:pt x="4374138" y="465992"/>
                    <a:pt x="4361871" y="478259"/>
                    <a:pt x="4346737" y="478259"/>
                  </a:cubicBezTo>
                  <a:lnTo>
                    <a:pt x="27401" y="478259"/>
                  </a:lnTo>
                  <a:cubicBezTo>
                    <a:pt x="12268" y="478259"/>
                    <a:pt x="0" y="465992"/>
                    <a:pt x="0" y="450858"/>
                  </a:cubicBezTo>
                  <a:lnTo>
                    <a:pt x="0" y="27401"/>
                  </a:lnTo>
                  <a:cubicBezTo>
                    <a:pt x="0" y="12268"/>
                    <a:pt x="12268" y="0"/>
                    <a:pt x="27401" y="0"/>
                  </a:cubicBezTo>
                  <a:close/>
                </a:path>
              </a:pathLst>
            </a:custGeom>
            <a:solidFill>
              <a:srgbClr val="FFFEF7"/>
            </a:solidFill>
            <a:ln w="47625" cap="rnd">
              <a:solidFill>
                <a:srgbClr val="000000"/>
              </a:solidFill>
              <a:prstDash val="solid"/>
              <a:round/>
            </a:ln>
          </p:spPr>
          <p:txBody>
            <a:bodyPr/>
            <a:lstStyle/>
            <a:p>
              <a:endParaRPr lang="en-US"/>
            </a:p>
          </p:txBody>
        </p:sp>
        <p:sp>
          <p:nvSpPr>
            <p:cNvPr id="6" name="TextBox 6"/>
            <p:cNvSpPr txBox="1"/>
            <p:nvPr/>
          </p:nvSpPr>
          <p:spPr>
            <a:xfrm>
              <a:off x="0" y="-28575"/>
              <a:ext cx="4374139" cy="506834"/>
            </a:xfrm>
            <a:prstGeom prst="rect">
              <a:avLst/>
            </a:prstGeom>
          </p:spPr>
          <p:txBody>
            <a:bodyPr lIns="0" tIns="0" rIns="0" bIns="0" rtlCol="0" anchor="ctr"/>
            <a:lstStyle/>
            <a:p>
              <a:pPr marL="0" lvl="0" indent="0" algn="ctr">
                <a:lnSpc>
                  <a:spcPts val="700"/>
                </a:lnSpc>
                <a:spcBef>
                  <a:spcPct val="0"/>
                </a:spcBef>
              </a:pPr>
              <a:endParaRPr/>
            </a:p>
          </p:txBody>
        </p:sp>
      </p:grpSp>
      <p:sp>
        <p:nvSpPr>
          <p:cNvPr id="7" name="TextBox 7"/>
          <p:cNvSpPr txBox="1"/>
          <p:nvPr/>
        </p:nvSpPr>
        <p:spPr>
          <a:xfrm>
            <a:off x="7380556" y="449262"/>
            <a:ext cx="3526887" cy="958851"/>
          </a:xfrm>
          <a:prstGeom prst="rect">
            <a:avLst/>
          </a:prstGeom>
        </p:spPr>
        <p:txBody>
          <a:bodyPr lIns="0" tIns="0" rIns="0" bIns="0" rtlCol="0" anchor="t">
            <a:spAutoFit/>
          </a:bodyPr>
          <a:lstStyle/>
          <a:p>
            <a:pPr marL="0" lvl="0" indent="0" algn="ctr">
              <a:lnSpc>
                <a:spcPts val="6999"/>
              </a:lnSpc>
              <a:spcBef>
                <a:spcPct val="0"/>
              </a:spcBef>
            </a:pPr>
            <a:r>
              <a:rPr lang="en-US" sz="4999">
                <a:solidFill>
                  <a:srgbClr val="000000"/>
                </a:solidFill>
                <a:latin typeface="Calibri (MS) Bold"/>
              </a:rPr>
              <a:t>Performance</a:t>
            </a:r>
          </a:p>
        </p:txBody>
      </p:sp>
      <p:sp>
        <p:nvSpPr>
          <p:cNvPr id="8" name="TextBox 8"/>
          <p:cNvSpPr txBox="1"/>
          <p:nvPr/>
        </p:nvSpPr>
        <p:spPr>
          <a:xfrm>
            <a:off x="776839" y="3387887"/>
            <a:ext cx="4936296" cy="1743075"/>
          </a:xfrm>
          <a:prstGeom prst="rect">
            <a:avLst/>
          </a:prstGeom>
        </p:spPr>
        <p:txBody>
          <a:bodyPr lIns="0" tIns="0" rIns="0" bIns="0" rtlCol="0" anchor="t">
            <a:spAutoFit/>
          </a:bodyPr>
          <a:lstStyle/>
          <a:p>
            <a:pPr>
              <a:lnSpc>
                <a:spcPts val="4900"/>
              </a:lnSpc>
              <a:spcBef>
                <a:spcPct val="0"/>
              </a:spcBef>
            </a:pPr>
            <a:r>
              <a:rPr lang="en-US" sz="3500" b="1">
                <a:solidFill>
                  <a:srgbClr val="000000"/>
                </a:solidFill>
                <a:latin typeface="Calibri (MS) Semi-Bold"/>
              </a:rPr>
              <a:t>Toàn bộ máy chủ là tệp nhị phân tĩnh</a:t>
            </a:r>
          </a:p>
          <a:p>
            <a:pPr>
              <a:lnSpc>
                <a:spcPts val="3499"/>
              </a:lnSpc>
              <a:spcBef>
                <a:spcPct val="0"/>
              </a:spcBef>
            </a:pPr>
            <a:r>
              <a:rPr lang="en-US" sz="2499">
                <a:solidFill>
                  <a:srgbClr val="000000"/>
                </a:solidFill>
                <a:latin typeface="Calibri (MS)"/>
              </a:rPr>
              <a:t>Kích thước khoảng ~40MB</a:t>
            </a:r>
          </a:p>
        </p:txBody>
      </p:sp>
      <p:sp>
        <p:nvSpPr>
          <p:cNvPr id="9" name="TextBox 9"/>
          <p:cNvSpPr txBox="1"/>
          <p:nvPr/>
        </p:nvSpPr>
        <p:spPr>
          <a:xfrm>
            <a:off x="776839" y="5254313"/>
            <a:ext cx="4936296" cy="2619375"/>
          </a:xfrm>
          <a:prstGeom prst="rect">
            <a:avLst/>
          </a:prstGeom>
        </p:spPr>
        <p:txBody>
          <a:bodyPr lIns="0" tIns="0" rIns="0" bIns="0" rtlCol="0" anchor="t">
            <a:spAutoFit/>
          </a:bodyPr>
          <a:lstStyle/>
          <a:p>
            <a:pPr>
              <a:lnSpc>
                <a:spcPts val="4900"/>
              </a:lnSpc>
              <a:spcBef>
                <a:spcPct val="0"/>
              </a:spcBef>
            </a:pPr>
            <a:r>
              <a:rPr lang="en-US" sz="3500" b="1">
                <a:solidFill>
                  <a:srgbClr val="000000"/>
                </a:solidFill>
                <a:latin typeface="Calibri (MS) Semi-Bold"/>
              </a:rPr>
              <a:t>Phân mảnh động </a:t>
            </a:r>
          </a:p>
          <a:p>
            <a:pPr>
              <a:lnSpc>
                <a:spcPts val="4900"/>
              </a:lnSpc>
              <a:spcBef>
                <a:spcPct val="0"/>
              </a:spcBef>
            </a:pPr>
            <a:r>
              <a:rPr lang="en-US" sz="3500" b="1">
                <a:solidFill>
                  <a:srgbClr val="000000"/>
                </a:solidFill>
                <a:latin typeface="Calibri (MS) Semi-Bold"/>
              </a:rPr>
              <a:t>&amp; Mã hóa động</a:t>
            </a:r>
          </a:p>
          <a:p>
            <a:pPr>
              <a:lnSpc>
                <a:spcPts val="3499"/>
              </a:lnSpc>
              <a:spcBef>
                <a:spcPct val="0"/>
              </a:spcBef>
            </a:pPr>
            <a:r>
              <a:rPr lang="en-US" sz="2499">
                <a:solidFill>
                  <a:srgbClr val="000000"/>
                </a:solidFill>
                <a:latin typeface="Calibri (MS)"/>
              </a:rPr>
              <a:t>Giảm tình trạng phân mảnh</a:t>
            </a:r>
          </a:p>
          <a:p>
            <a:pPr>
              <a:lnSpc>
                <a:spcPts val="3499"/>
              </a:lnSpc>
              <a:spcBef>
                <a:spcPct val="0"/>
              </a:spcBef>
            </a:pPr>
            <a:r>
              <a:rPr lang="en-US" sz="2499">
                <a:solidFill>
                  <a:srgbClr val="000000"/>
                </a:solidFill>
                <a:latin typeface="Calibri (MS)"/>
              </a:rPr>
              <a:t>Tối ưu hóa việc sử dụng ổ đĩa</a:t>
            </a:r>
          </a:p>
          <a:p>
            <a:pPr>
              <a:lnSpc>
                <a:spcPts val="3499"/>
              </a:lnSpc>
              <a:spcBef>
                <a:spcPct val="0"/>
              </a:spcBef>
            </a:pPr>
            <a:r>
              <a:rPr lang="en-US" sz="2499">
                <a:solidFill>
                  <a:srgbClr val="000000"/>
                </a:solidFill>
                <a:latin typeface="Calibri (MS)"/>
              </a:rPr>
              <a:t>Cải thiện hiệu suất chung</a:t>
            </a:r>
          </a:p>
        </p:txBody>
      </p:sp>
      <p:sp>
        <p:nvSpPr>
          <p:cNvPr id="10" name="TextBox 10"/>
          <p:cNvSpPr txBox="1"/>
          <p:nvPr/>
        </p:nvSpPr>
        <p:spPr>
          <a:xfrm>
            <a:off x="776839" y="7997039"/>
            <a:ext cx="4936296" cy="1498424"/>
          </a:xfrm>
          <a:prstGeom prst="rect">
            <a:avLst/>
          </a:prstGeom>
        </p:spPr>
        <p:txBody>
          <a:bodyPr lIns="0" tIns="0" rIns="0" bIns="0" rtlCol="0" anchor="t">
            <a:spAutoFit/>
          </a:bodyPr>
          <a:lstStyle/>
          <a:p>
            <a:pPr>
              <a:lnSpc>
                <a:spcPts val="4900"/>
              </a:lnSpc>
              <a:spcBef>
                <a:spcPct val="0"/>
              </a:spcBef>
            </a:pPr>
            <a:r>
              <a:rPr lang="en-US" sz="3500" b="1">
                <a:solidFill>
                  <a:srgbClr val="000000"/>
                </a:solidFill>
                <a:latin typeface="Calibri (MS) Semi-Bold"/>
              </a:rPr>
              <a:t>Mở rộng &amp; Linh hoạt </a:t>
            </a:r>
          </a:p>
          <a:p>
            <a:pPr>
              <a:lnSpc>
                <a:spcPts val="3499"/>
              </a:lnSpc>
              <a:spcBef>
                <a:spcPct val="0"/>
              </a:spcBef>
            </a:pPr>
            <a:r>
              <a:rPr lang="en-US" sz="2499">
                <a:solidFill>
                  <a:srgbClr val="000000"/>
                </a:solidFill>
                <a:latin typeface="Calibri (MS)"/>
              </a:rPr>
              <a:t>Các môi trường lưu trữ đám mây và cơ sở hạ tầng phân phối lớn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61265" y="2636879"/>
            <a:ext cx="11343597" cy="6258323"/>
          </a:xfrm>
          <a:custGeom>
            <a:avLst/>
            <a:gdLst/>
            <a:ahLst/>
            <a:cxnLst/>
            <a:rect l="l" t="t" r="r" b="b"/>
            <a:pathLst>
              <a:path w="11343597" h="6258323">
                <a:moveTo>
                  <a:pt x="0" y="0"/>
                </a:moveTo>
                <a:lnTo>
                  <a:pt x="11343597" y="0"/>
                </a:lnTo>
                <a:lnTo>
                  <a:pt x="11343597" y="6258323"/>
                </a:lnTo>
                <a:lnTo>
                  <a:pt x="0" y="6258323"/>
                </a:lnTo>
                <a:lnTo>
                  <a:pt x="0" y="0"/>
                </a:lnTo>
                <a:close/>
              </a:path>
            </a:pathLst>
          </a:custGeom>
          <a:blipFill>
            <a:blip r:embed="rId3"/>
            <a:stretch>
              <a:fillRect l="-443" r="-443"/>
            </a:stretch>
          </a:blipFill>
        </p:spPr>
        <p:txBody>
          <a:bodyPr/>
          <a:lstStyle/>
          <a:p>
            <a:endParaRPr lang="en-US"/>
          </a:p>
        </p:txBody>
      </p:sp>
      <p:sp>
        <p:nvSpPr>
          <p:cNvPr id="3" name="TextBox 3"/>
          <p:cNvSpPr txBox="1"/>
          <p:nvPr/>
        </p:nvSpPr>
        <p:spPr>
          <a:xfrm>
            <a:off x="383138" y="3446512"/>
            <a:ext cx="5915703" cy="1049583"/>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Phân tán &amp; Đối xứng</a:t>
            </a:r>
          </a:p>
          <a:p>
            <a:pPr>
              <a:lnSpc>
                <a:spcPts val="3499"/>
              </a:lnSpc>
            </a:pPr>
            <a:r>
              <a:rPr lang="en-US" sz="2499">
                <a:solidFill>
                  <a:srgbClr val="000000"/>
                </a:solidFill>
                <a:latin typeface="Calibri (MS)"/>
              </a:rPr>
              <a:t>Các máy chủ có vai trò như nhau</a:t>
            </a:r>
          </a:p>
        </p:txBody>
      </p:sp>
      <p:grpSp>
        <p:nvGrpSpPr>
          <p:cNvPr id="4" name="Group 4"/>
          <p:cNvGrpSpPr/>
          <p:nvPr/>
        </p:nvGrpSpPr>
        <p:grpSpPr>
          <a:xfrm>
            <a:off x="4340768" y="503524"/>
            <a:ext cx="9606464" cy="1050351"/>
            <a:chOff x="0" y="0"/>
            <a:chExt cx="4374139" cy="478259"/>
          </a:xfrm>
        </p:grpSpPr>
        <p:sp>
          <p:nvSpPr>
            <p:cNvPr id="5" name="Freeform 5"/>
            <p:cNvSpPr/>
            <p:nvPr/>
          </p:nvSpPr>
          <p:spPr>
            <a:xfrm>
              <a:off x="0" y="0"/>
              <a:ext cx="4374138" cy="478259"/>
            </a:xfrm>
            <a:custGeom>
              <a:avLst/>
              <a:gdLst/>
              <a:ahLst/>
              <a:cxnLst/>
              <a:rect l="l" t="t" r="r" b="b"/>
              <a:pathLst>
                <a:path w="4374138" h="478259">
                  <a:moveTo>
                    <a:pt x="27401" y="0"/>
                  </a:moveTo>
                  <a:lnTo>
                    <a:pt x="4346737" y="0"/>
                  </a:lnTo>
                  <a:cubicBezTo>
                    <a:pt x="4361871" y="0"/>
                    <a:pt x="4374138" y="12268"/>
                    <a:pt x="4374138" y="27401"/>
                  </a:cubicBezTo>
                  <a:lnTo>
                    <a:pt x="4374138" y="450858"/>
                  </a:lnTo>
                  <a:cubicBezTo>
                    <a:pt x="4374138" y="465992"/>
                    <a:pt x="4361871" y="478259"/>
                    <a:pt x="4346737" y="478259"/>
                  </a:cubicBezTo>
                  <a:lnTo>
                    <a:pt x="27401" y="478259"/>
                  </a:lnTo>
                  <a:cubicBezTo>
                    <a:pt x="12268" y="478259"/>
                    <a:pt x="0" y="465992"/>
                    <a:pt x="0" y="450858"/>
                  </a:cubicBezTo>
                  <a:lnTo>
                    <a:pt x="0" y="27401"/>
                  </a:lnTo>
                  <a:cubicBezTo>
                    <a:pt x="0" y="12268"/>
                    <a:pt x="12268" y="0"/>
                    <a:pt x="27401" y="0"/>
                  </a:cubicBezTo>
                  <a:close/>
                </a:path>
              </a:pathLst>
            </a:custGeom>
            <a:solidFill>
              <a:srgbClr val="FFFEF7"/>
            </a:solidFill>
            <a:ln w="47625" cap="rnd">
              <a:solidFill>
                <a:srgbClr val="000000"/>
              </a:solidFill>
              <a:prstDash val="solid"/>
              <a:round/>
            </a:ln>
          </p:spPr>
          <p:txBody>
            <a:bodyPr/>
            <a:lstStyle/>
            <a:p>
              <a:endParaRPr lang="en-US"/>
            </a:p>
          </p:txBody>
        </p:sp>
        <p:sp>
          <p:nvSpPr>
            <p:cNvPr id="6" name="TextBox 6"/>
            <p:cNvSpPr txBox="1"/>
            <p:nvPr/>
          </p:nvSpPr>
          <p:spPr>
            <a:xfrm>
              <a:off x="0" y="-28575"/>
              <a:ext cx="4374139" cy="506834"/>
            </a:xfrm>
            <a:prstGeom prst="rect">
              <a:avLst/>
            </a:prstGeom>
          </p:spPr>
          <p:txBody>
            <a:bodyPr lIns="0" tIns="0" rIns="0" bIns="0" rtlCol="0" anchor="ctr"/>
            <a:lstStyle/>
            <a:p>
              <a:pPr marL="0" lvl="0" indent="0" algn="ctr">
                <a:lnSpc>
                  <a:spcPts val="700"/>
                </a:lnSpc>
                <a:spcBef>
                  <a:spcPct val="0"/>
                </a:spcBef>
              </a:pPr>
              <a:endParaRPr/>
            </a:p>
          </p:txBody>
        </p:sp>
      </p:grpSp>
      <p:sp>
        <p:nvSpPr>
          <p:cNvPr id="7" name="TextBox 7"/>
          <p:cNvSpPr txBox="1"/>
          <p:nvPr/>
        </p:nvSpPr>
        <p:spPr>
          <a:xfrm>
            <a:off x="6975778" y="449262"/>
            <a:ext cx="4336445" cy="842475"/>
          </a:xfrm>
          <a:prstGeom prst="rect">
            <a:avLst/>
          </a:prstGeom>
        </p:spPr>
        <p:txBody>
          <a:bodyPr lIns="0" tIns="0" rIns="0" bIns="0" rtlCol="0" anchor="t">
            <a:spAutoFit/>
          </a:bodyPr>
          <a:lstStyle/>
          <a:p>
            <a:pPr marL="0" lvl="0" indent="0" algn="ctr">
              <a:lnSpc>
                <a:spcPts val="6999"/>
              </a:lnSpc>
              <a:spcBef>
                <a:spcPct val="0"/>
              </a:spcBef>
            </a:pPr>
            <a:r>
              <a:rPr lang="en-US" sz="4999">
                <a:solidFill>
                  <a:srgbClr val="000000"/>
                </a:solidFill>
                <a:latin typeface="Calibri (MS) Bold"/>
              </a:rPr>
              <a:t>High Availability</a:t>
            </a:r>
          </a:p>
        </p:txBody>
      </p:sp>
      <p:sp>
        <p:nvSpPr>
          <p:cNvPr id="8" name="TextBox 8"/>
          <p:cNvSpPr txBox="1"/>
          <p:nvPr/>
        </p:nvSpPr>
        <p:spPr>
          <a:xfrm>
            <a:off x="383138" y="5132818"/>
            <a:ext cx="5915703" cy="1049583"/>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Erasure Coding &amp; Self-healing</a:t>
            </a:r>
          </a:p>
          <a:p>
            <a:pPr>
              <a:lnSpc>
                <a:spcPts val="3499"/>
              </a:lnSpc>
            </a:pPr>
            <a:r>
              <a:rPr lang="en-US" sz="2499">
                <a:solidFill>
                  <a:srgbClr val="000000"/>
                </a:solidFill>
                <a:latin typeface="Calibri (MS)"/>
              </a:rPr>
              <a:t>Phân tán dữ liệu và tự phục hồi</a:t>
            </a:r>
          </a:p>
        </p:txBody>
      </p:sp>
      <p:sp>
        <p:nvSpPr>
          <p:cNvPr id="9" name="TextBox 9"/>
          <p:cNvSpPr txBox="1"/>
          <p:nvPr/>
        </p:nvSpPr>
        <p:spPr>
          <a:xfrm>
            <a:off x="383138" y="6818743"/>
            <a:ext cx="5915703" cy="1049583"/>
          </a:xfrm>
          <a:prstGeom prst="rect">
            <a:avLst/>
          </a:prstGeom>
        </p:spPr>
        <p:txBody>
          <a:bodyPr lIns="0" tIns="0" rIns="0" bIns="0" rtlCol="0" anchor="t">
            <a:spAutoFit/>
          </a:bodyPr>
          <a:lstStyle/>
          <a:p>
            <a:pPr>
              <a:lnSpc>
                <a:spcPts val="4900"/>
              </a:lnSpc>
            </a:pPr>
            <a:r>
              <a:rPr lang="en-US" sz="3500" b="1">
                <a:solidFill>
                  <a:srgbClr val="000000"/>
                </a:solidFill>
                <a:latin typeface="Calibri (MS) Semi-Bold"/>
              </a:rPr>
              <a:t>Kết hợp với cơ sở hạ tầng khác</a:t>
            </a:r>
          </a:p>
          <a:p>
            <a:pPr>
              <a:lnSpc>
                <a:spcPts val="3499"/>
              </a:lnSpc>
            </a:pPr>
            <a:r>
              <a:rPr lang="en-US" sz="2499">
                <a:solidFill>
                  <a:srgbClr val="000000"/>
                </a:solidFill>
                <a:latin typeface="Calibri (MS)"/>
              </a:rPr>
              <a:t>Kubernetes: tăng tính linh hoạt và chịu lỗi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1022</Words>
  <Application>Microsoft Office PowerPoint</Application>
  <PresentationFormat>Custom</PresentationFormat>
  <Paragraphs>133</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Dancing Script Bold</vt:lpstr>
      <vt:lpstr>Calibri (MS)</vt:lpstr>
      <vt:lpstr>Calibri (MS) Bold</vt:lpstr>
      <vt:lpstr>Arial</vt:lpstr>
      <vt:lpstr>Calibri</vt:lpstr>
      <vt:lpstr>Calibri (MS)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NT132.O11.ANTN - BÁO CÁO ĐỒ ÁN CUỐI KỲ</dc:title>
  <cp:lastModifiedBy>Hà Thị Thu Hiền</cp:lastModifiedBy>
  <cp:revision>2</cp:revision>
  <dcterms:created xsi:type="dcterms:W3CDTF">2006-08-16T00:00:00Z</dcterms:created>
  <dcterms:modified xsi:type="dcterms:W3CDTF">2024-01-04T02:39:19Z</dcterms:modified>
  <dc:identifier>DAF2aOyQUeY</dc:identifier>
</cp:coreProperties>
</file>